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1"/>
    <p:sldMasterId id="2147483726" r:id="rId2"/>
    <p:sldMasterId id="2147483751" r:id="rId3"/>
  </p:sldMasterIdLst>
  <p:notesMasterIdLst>
    <p:notesMasterId r:id="rId19"/>
  </p:notesMasterIdLst>
  <p:sldIdLst>
    <p:sldId id="257" r:id="rId4"/>
    <p:sldId id="609" r:id="rId5"/>
    <p:sldId id="610" r:id="rId6"/>
    <p:sldId id="611" r:id="rId7"/>
    <p:sldId id="612" r:id="rId8"/>
    <p:sldId id="601" r:id="rId9"/>
    <p:sldId id="606" r:id="rId10"/>
    <p:sldId id="607" r:id="rId11"/>
    <p:sldId id="603" r:id="rId12"/>
    <p:sldId id="604" r:id="rId13"/>
    <p:sldId id="608" r:id="rId14"/>
    <p:sldId id="602" r:id="rId15"/>
    <p:sldId id="600" r:id="rId16"/>
    <p:sldId id="605" r:id="rId17"/>
    <p:sldId id="613" r:id="rId1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  <p15:guide id="3" orient="horz" pos="2958" userDrawn="1">
          <p15:clr>
            <a:srgbClr val="A4A3A4"/>
          </p15:clr>
        </p15:guide>
        <p15:guide id="4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51" autoAdjust="0"/>
    <p:restoredTop sz="94280" autoAdjust="0"/>
  </p:normalViewPr>
  <p:slideViewPr>
    <p:cSldViewPr>
      <p:cViewPr varScale="1">
        <p:scale>
          <a:sx n="88" d="100"/>
          <a:sy n="88" d="100"/>
        </p:scale>
        <p:origin x="106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091" y="-82"/>
      </p:cViewPr>
      <p:guideLst>
        <p:guide orient="horz" pos="2909"/>
        <p:guide pos="2189"/>
        <p:guide orient="horz" pos="2958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40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Power Sector Emissions:</a:t>
            </a:r>
            <a:r>
              <a:rPr lang="en-US" b="1" baseline="0" dirty="0"/>
              <a:t> </a:t>
            </a:r>
            <a:r>
              <a:rPr lang="en-US" b="1" dirty="0"/>
              <a:t>11- Western</a:t>
            </a:r>
            <a:r>
              <a:rPr lang="en-US" b="1" baseline="0" dirty="0"/>
              <a:t> </a:t>
            </a:r>
            <a:r>
              <a:rPr lang="en-US" b="1" baseline="0" dirty="0" smtClean="0"/>
              <a:t>States</a:t>
            </a:r>
          </a:p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baseline="0" dirty="0" smtClean="0"/>
              <a:t>2028 Emissions Scenarios</a:t>
            </a:r>
            <a:endParaRPr lang="en-US" b="1" baseline="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'emission_02-18-2019_080124862'!$P$4</c:f>
              <c:strCache>
                <c:ptCount val="1"/>
                <c:pt idx="0">
                  <c:v>2008 Actual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'emission_02-18-2019_080124862'!$Q$3:$R$3</c:f>
              <c:strCache>
                <c:ptCount val="2"/>
                <c:pt idx="0">
                  <c:v> NOx (tons)</c:v>
                </c:pt>
                <c:pt idx="1">
                  <c:v> SO2 (tons)</c:v>
                </c:pt>
              </c:strCache>
            </c:strRef>
          </c:cat>
          <c:val>
            <c:numRef>
              <c:f>'emission_02-18-2019_080124862'!$Q$4:$R$4</c:f>
              <c:numCache>
                <c:formatCode>#,##0</c:formatCode>
                <c:ptCount val="2"/>
                <c:pt idx="0">
                  <c:v>424237.05499999993</c:v>
                </c:pt>
                <c:pt idx="1">
                  <c:v>273065.00800000003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68-43DE-AE12-EFE47AEC4345}"/>
            </c:ext>
          </c:extLst>
        </c:ser>
        <c:ser>
          <c:idx val="1"/>
          <c:order val="1"/>
          <c:tx>
            <c:strRef>
              <c:f>'emission_02-18-2019_080124862'!$P$5</c:f>
              <c:strCache>
                <c:ptCount val="1"/>
                <c:pt idx="0">
                  <c:v>2018 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/>
                      <a:t>62%</a:t>
                    </a:r>
                    <a:r>
                      <a:rPr lang="en-US" b="1" baseline="0" dirty="0"/>
                      <a:t> below 2008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3432672762728777E-2"/>
                      <c:h val="5.83021653543307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568-43DE-AE12-EFE47AEC4345}"/>
                </c:ext>
              </c:extLst>
            </c:dLbl>
            <c:dLbl>
              <c:idx val="1"/>
              <c:layout>
                <c:manualLayout>
                  <c:x val="1.528991972957689E-3"/>
                  <c:y val="-4.166666666666742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68%</a:t>
                    </a:r>
                    <a:r>
                      <a:rPr lang="en-US" baseline="0"/>
                      <a:t> below 2008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0374568419004583E-2"/>
                      <c:h val="5.413549868766404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568-43DE-AE12-EFE47AEC43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'emission_02-18-2019_080124862'!$Q$3:$R$3</c:f>
              <c:strCache>
                <c:ptCount val="2"/>
                <c:pt idx="0">
                  <c:v> NOx (tons)</c:v>
                </c:pt>
                <c:pt idx="1">
                  <c:v> SO2 (tons)</c:v>
                </c:pt>
              </c:strCache>
            </c:strRef>
          </c:cat>
          <c:val>
            <c:numRef>
              <c:f>'emission_02-18-2019_080124862'!$Q$5:$R$5</c:f>
              <c:numCache>
                <c:formatCode>#,##0</c:formatCode>
                <c:ptCount val="2"/>
                <c:pt idx="0">
                  <c:v>159549.19100000005</c:v>
                </c:pt>
                <c:pt idx="1">
                  <c:v>86293.72099999999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68-43DE-AE12-EFE47AEC4345}"/>
            </c:ext>
          </c:extLst>
        </c:ser>
        <c:ser>
          <c:idx val="2"/>
          <c:order val="2"/>
          <c:tx>
            <c:strRef>
              <c:f>'emission_02-18-2019_080124862'!$P$6</c:f>
              <c:strCache>
                <c:ptCount val="1"/>
                <c:pt idx="0">
                  <c:v>2028 w/ coal @ 85% capacity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/>
                      <a:t>75% below 2008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8.8845516247142514E-2"/>
                      <c:h val="6.0385498687664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1568-43DE-AE12-EFE47AEC4345}"/>
                </c:ext>
              </c:extLst>
            </c:dLbl>
            <c:dLbl>
              <c:idx val="1"/>
              <c:layout>
                <c:manualLayout>
                  <c:x val="-1.2632643606745672E-16"/>
                  <c:y val="8.800880088008800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77% below</a:t>
                    </a:r>
                    <a:r>
                      <a:rPr lang="en-US" baseline="0"/>
                      <a:t> 2008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171414972351419E-2"/>
                      <c:h val="7.69747840925824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568-43DE-AE12-EFE47AEC43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'emission_02-18-2019_080124862'!$Q$3:$R$3</c:f>
              <c:strCache>
                <c:ptCount val="2"/>
                <c:pt idx="0">
                  <c:v> NOx (tons)</c:v>
                </c:pt>
                <c:pt idx="1">
                  <c:v> SO2 (tons)</c:v>
                </c:pt>
              </c:strCache>
            </c:strRef>
          </c:cat>
          <c:val>
            <c:numRef>
              <c:f>'emission_02-18-2019_080124862'!$Q$6:$R$6</c:f>
              <c:numCache>
                <c:formatCode>#,##0</c:formatCode>
                <c:ptCount val="2"/>
                <c:pt idx="0">
                  <c:v>106626.64248401811</c:v>
                </c:pt>
                <c:pt idx="1">
                  <c:v>63848.016411061471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568-43DE-AE12-EFE47AEC4345}"/>
            </c:ext>
          </c:extLst>
        </c:ser>
        <c:ser>
          <c:idx val="3"/>
          <c:order val="3"/>
          <c:tx>
            <c:strRef>
              <c:f>'emission_02-18-2019_080124862'!$P$7</c:f>
              <c:strCache>
                <c:ptCount val="1"/>
                <c:pt idx="0">
                  <c:v>2028 w/ coal @ 2016-18 highest generation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7028464088764969E-3"/>
                  <c:y val="7.350147637795199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/>
                      <a:t>77% below 2008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649074821097876E-2"/>
                      <c:h val="7.47746062992125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1568-43DE-AE12-EFE47AEC4345}"/>
                </c:ext>
              </c:extLst>
            </c:dLbl>
            <c:dLbl>
              <c:idx val="1"/>
              <c:layout>
                <c:manualLayout>
                  <c:x val="2.6907104301463433E-3"/>
                  <c:y val="6.600721784776902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/>
                      <a:t>80% below 2008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378066882075157E-2"/>
                      <c:h val="6.81739040045736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1568-43DE-AE12-EFE47AEC43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'emission_02-18-2019_080124862'!$Q$3:$R$3</c:f>
              <c:strCache>
                <c:ptCount val="2"/>
                <c:pt idx="0">
                  <c:v> NOx (tons)</c:v>
                </c:pt>
                <c:pt idx="1">
                  <c:v> SO2 (tons)</c:v>
                </c:pt>
              </c:strCache>
            </c:strRef>
          </c:cat>
          <c:val>
            <c:numRef>
              <c:f>'emission_02-18-2019_080124862'!$Q$7:$R$7</c:f>
              <c:numCache>
                <c:formatCode>#,##0</c:formatCode>
                <c:ptCount val="2"/>
                <c:pt idx="0">
                  <c:v>95874.11517501557</c:v>
                </c:pt>
                <c:pt idx="1">
                  <c:v>55902.1323553986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568-43DE-AE12-EFE47AEC43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8888264"/>
        <c:axId val="368884656"/>
      </c:barChart>
      <c:catAx>
        <c:axId val="368888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884656"/>
        <c:crosses val="autoZero"/>
        <c:auto val="1"/>
        <c:lblAlgn val="ctr"/>
        <c:lblOffset val="100"/>
        <c:noMultiLvlLbl val="0"/>
      </c:catAx>
      <c:valAx>
        <c:axId val="368884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888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North</a:t>
            </a:r>
            <a:r>
              <a:rPr lang="en-US" b="1" baseline="0" dirty="0"/>
              <a:t> </a:t>
            </a:r>
            <a:r>
              <a:rPr lang="en-US" b="1" baseline="0" dirty="0" smtClean="0"/>
              <a:t>Dakota Power Sector</a:t>
            </a:r>
          </a:p>
          <a:p>
            <a:pPr>
              <a:defRPr b="1"/>
            </a:pPr>
            <a:r>
              <a:rPr lang="en-US" b="1" baseline="0" dirty="0" smtClean="0"/>
              <a:t>2028 Emissions Scenarios</a:t>
            </a:r>
            <a:endParaRPr lang="en-US" b="1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'emission_02-22-2019_084612332'!$C$1</c:f>
              <c:strCache>
                <c:ptCount val="1"/>
                <c:pt idx="0">
                  <c:v> NOx (tons)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'emission_02-22-2019_084612332'!$B$2:$B$5</c:f>
              <c:strCache>
                <c:ptCount val="4"/>
                <c:pt idx="0">
                  <c:v>2008 actual</c:v>
                </c:pt>
                <c:pt idx="1">
                  <c:v>2018 actual</c:v>
                </c:pt>
                <c:pt idx="2">
                  <c:v>2028 @ 85% capacity</c:v>
                </c:pt>
                <c:pt idx="3">
                  <c:v>2028 @ 2016-18 highest generation</c:v>
                </c:pt>
              </c:strCache>
            </c:strRef>
          </c:cat>
          <c:val>
            <c:numRef>
              <c:f>'emission_02-22-2019_084612332'!$C$2:$C$5</c:f>
              <c:numCache>
                <c:formatCode>#,##0</c:formatCode>
                <c:ptCount val="4"/>
                <c:pt idx="0">
                  <c:v>66836.88</c:v>
                </c:pt>
                <c:pt idx="1">
                  <c:v>33779.368000000002</c:v>
                </c:pt>
                <c:pt idx="2">
                  <c:v>32738.732944027699</c:v>
                </c:pt>
                <c:pt idx="3">
                  <c:v>33594.986572043985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92-4249-B53E-4AD339F8D6C9}"/>
            </c:ext>
          </c:extLst>
        </c:ser>
        <c:ser>
          <c:idx val="1"/>
          <c:order val="1"/>
          <c:tx>
            <c:strRef>
              <c:f>'emission_02-22-2019_084612332'!$D$1</c:f>
              <c:strCache>
                <c:ptCount val="1"/>
                <c:pt idx="0">
                  <c:v> SO2 (tons)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'emission_02-22-2019_084612332'!$B$2:$B$5</c:f>
              <c:strCache>
                <c:ptCount val="4"/>
                <c:pt idx="0">
                  <c:v>2008 actual</c:v>
                </c:pt>
                <c:pt idx="1">
                  <c:v>2018 actual</c:v>
                </c:pt>
                <c:pt idx="2">
                  <c:v>2028 @ 85% capacity</c:v>
                </c:pt>
                <c:pt idx="3">
                  <c:v>2028 @ 2016-18 highest generation</c:v>
                </c:pt>
              </c:strCache>
            </c:strRef>
          </c:cat>
          <c:val>
            <c:numRef>
              <c:f>'emission_02-22-2019_084612332'!$D$2:$D$5</c:f>
              <c:numCache>
                <c:formatCode>#,##0</c:formatCode>
                <c:ptCount val="4"/>
                <c:pt idx="0">
                  <c:v>132564.481</c:v>
                </c:pt>
                <c:pt idx="1">
                  <c:v>39560.656999999999</c:v>
                </c:pt>
                <c:pt idx="2">
                  <c:v>38548.238563584375</c:v>
                </c:pt>
                <c:pt idx="3">
                  <c:v>39970.054497989368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92-4249-B53E-4AD339F8D6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9859720"/>
        <c:axId val="339861032"/>
      </c:barChart>
      <c:catAx>
        <c:axId val="339859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861032"/>
        <c:crosses val="autoZero"/>
        <c:auto val="1"/>
        <c:lblAlgn val="ctr"/>
        <c:lblOffset val="100"/>
        <c:noMultiLvlLbl val="0"/>
      </c:catAx>
      <c:valAx>
        <c:axId val="339861032"/>
        <c:scaling>
          <c:orientation val="minMax"/>
          <c:max val="133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859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South </a:t>
            </a:r>
            <a:r>
              <a:rPr lang="en-US" b="1" dirty="0" smtClean="0"/>
              <a:t>Dakota Power Sector</a:t>
            </a:r>
          </a:p>
          <a:p>
            <a:pPr>
              <a:defRPr b="1"/>
            </a:pPr>
            <a:r>
              <a:rPr lang="en-US" b="1" dirty="0" smtClean="0"/>
              <a:t>2028 Emissions Scenarios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'emission_02-22-2019_084612332'!$C$7</c:f>
              <c:strCache>
                <c:ptCount val="1"/>
                <c:pt idx="0">
                  <c:v> NOx (tons)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'emission_02-22-2019_084612332'!$B$8:$B$11</c:f>
              <c:strCache>
                <c:ptCount val="4"/>
                <c:pt idx="0">
                  <c:v>2008 actual</c:v>
                </c:pt>
                <c:pt idx="1">
                  <c:v>2018 actual</c:v>
                </c:pt>
                <c:pt idx="2">
                  <c:v>2028 @ 85% capacity</c:v>
                </c:pt>
                <c:pt idx="3">
                  <c:v>2028 @ 2016-18 highest generation</c:v>
                </c:pt>
              </c:strCache>
            </c:strRef>
          </c:cat>
          <c:val>
            <c:numRef>
              <c:f>'emission_02-22-2019_084612332'!$C$8:$C$11</c:f>
              <c:numCache>
                <c:formatCode>#,##0</c:formatCode>
                <c:ptCount val="4"/>
                <c:pt idx="0">
                  <c:v>14110.136</c:v>
                </c:pt>
                <c:pt idx="1">
                  <c:v>1379.066</c:v>
                </c:pt>
                <c:pt idx="2">
                  <c:v>1832.3013151840917</c:v>
                </c:pt>
                <c:pt idx="3">
                  <c:v>1430.3222577948534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EE-4E00-A7C6-04C0256CCBBF}"/>
            </c:ext>
          </c:extLst>
        </c:ser>
        <c:ser>
          <c:idx val="1"/>
          <c:order val="1"/>
          <c:tx>
            <c:strRef>
              <c:f>'emission_02-22-2019_084612332'!$D$7</c:f>
              <c:strCache>
                <c:ptCount val="1"/>
                <c:pt idx="0">
                  <c:v> SO2 (tons)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'emission_02-22-2019_084612332'!$B$8:$B$11</c:f>
              <c:strCache>
                <c:ptCount val="4"/>
                <c:pt idx="0">
                  <c:v>2008 actual</c:v>
                </c:pt>
                <c:pt idx="1">
                  <c:v>2018 actual</c:v>
                </c:pt>
                <c:pt idx="2">
                  <c:v>2028 @ 85% capacity</c:v>
                </c:pt>
                <c:pt idx="3">
                  <c:v>2028 @ 2016-18 highest generation</c:v>
                </c:pt>
              </c:strCache>
            </c:strRef>
          </c:cat>
          <c:val>
            <c:numRef>
              <c:f>'emission_02-22-2019_084612332'!$D$8:$D$11</c:f>
              <c:numCache>
                <c:formatCode>#,##0</c:formatCode>
                <c:ptCount val="4"/>
                <c:pt idx="0">
                  <c:v>13538.235000000001</c:v>
                </c:pt>
                <c:pt idx="1">
                  <c:v>1005.6079999999999</c:v>
                </c:pt>
                <c:pt idx="2">
                  <c:v>1310.9379857368049</c:v>
                </c:pt>
                <c:pt idx="3">
                  <c:v>960.62570755190632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EE-4E00-A7C6-04C0256CCB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9858080"/>
        <c:axId val="339857424"/>
      </c:barChart>
      <c:catAx>
        <c:axId val="33985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857424"/>
        <c:crosses val="autoZero"/>
        <c:auto val="1"/>
        <c:lblAlgn val="ctr"/>
        <c:lblOffset val="100"/>
        <c:noMultiLvlLbl val="0"/>
      </c:catAx>
      <c:valAx>
        <c:axId val="339857424"/>
        <c:scaling>
          <c:orientation val="minMax"/>
          <c:max val="1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85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north dakota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Sheet1!$B$2</c:f>
              <c:strCache>
                <c:ptCount val="1"/>
                <c:pt idx="0">
                  <c:v>NOX</c:v>
                </c:pt>
              </c:strCache>
            </c:strRef>
          </c:cat>
          <c:val>
            <c:numRef>
              <c:f>Sheet1!$B$3</c:f>
              <c:numCache>
                <c:formatCode>#,##0</c:formatCode>
                <c:ptCount val="1"/>
                <c:pt idx="0">
                  <c:v>33525.558572043985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59-4604-B679-8FA527DACBF0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utah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Sheet1!$B$2</c:f>
              <c:strCache>
                <c:ptCount val="1"/>
                <c:pt idx="0">
                  <c:v>NOX</c:v>
                </c:pt>
              </c:strCache>
            </c:strRef>
          </c:cat>
          <c:val>
            <c:numRef>
              <c:f>Sheet1!$B$4</c:f>
              <c:numCache>
                <c:formatCode>#,##0</c:formatCode>
                <c:ptCount val="1"/>
                <c:pt idx="0">
                  <c:v>21797.005007918306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59-4604-B679-8FA527DACBF0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wyoming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Sheet1!$B$2</c:f>
              <c:strCache>
                <c:ptCount val="1"/>
                <c:pt idx="0">
                  <c:v>NOX</c:v>
                </c:pt>
              </c:strCache>
            </c:strRef>
          </c:cat>
          <c:val>
            <c:numRef>
              <c:f>Sheet1!$B$5</c:f>
              <c:numCache>
                <c:formatCode>#,##0</c:formatCode>
                <c:ptCount val="1"/>
                <c:pt idx="0">
                  <c:v>19187.992203710699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59-4604-B679-8FA527DACBF0}"/>
            </c:ext>
          </c:extLst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colorado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Sheet1!$B$2</c:f>
              <c:strCache>
                <c:ptCount val="1"/>
                <c:pt idx="0">
                  <c:v>NOX</c:v>
                </c:pt>
              </c:strCache>
            </c:strRef>
          </c:cat>
          <c:val>
            <c:numRef>
              <c:f>Sheet1!$B$6</c:f>
              <c:numCache>
                <c:formatCode>#,##0</c:formatCode>
                <c:ptCount val="1"/>
                <c:pt idx="0">
                  <c:v>11778.136340671335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59-4604-B679-8FA527DACBF0}"/>
            </c:ext>
          </c:extLst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arizona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Sheet1!$B$2</c:f>
              <c:strCache>
                <c:ptCount val="1"/>
                <c:pt idx="0">
                  <c:v>NOX</c:v>
                </c:pt>
              </c:strCache>
            </c:strRef>
          </c:cat>
          <c:val>
            <c:numRef>
              <c:f>Sheet1!$B$7</c:f>
              <c:numCache>
                <c:formatCode>#,##0</c:formatCode>
                <c:ptCount val="1"/>
                <c:pt idx="0">
                  <c:v>9318.8112475558846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59-4604-B679-8FA527DACBF0}"/>
            </c:ext>
          </c:extLst>
        </c:ser>
        <c:ser>
          <c:idx val="5"/>
          <c:order val="5"/>
          <c:tx>
            <c:strRef>
              <c:f>Sheet1!$A$8</c:f>
              <c:strCache>
                <c:ptCount val="1"/>
                <c:pt idx="0">
                  <c:v>montana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Sheet1!$B$2</c:f>
              <c:strCache>
                <c:ptCount val="1"/>
                <c:pt idx="0">
                  <c:v>NOX</c:v>
                </c:pt>
              </c:strCache>
            </c:strRef>
          </c:cat>
          <c:val>
            <c:numRef>
              <c:f>Sheet1!$B$8</c:f>
              <c:numCache>
                <c:formatCode>#,##0</c:formatCode>
                <c:ptCount val="1"/>
                <c:pt idx="0">
                  <c:v>9315.4211194320269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659-4604-B679-8FA527DACBF0}"/>
            </c:ext>
          </c:extLst>
        </c:ser>
        <c:ser>
          <c:idx val="6"/>
          <c:order val="6"/>
          <c:tx>
            <c:strRef>
              <c:f>Sheet1!$A$9</c:f>
              <c:strCache>
                <c:ptCount val="1"/>
                <c:pt idx="0">
                  <c:v>navajo nation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</c:f>
              <c:strCache>
                <c:ptCount val="1"/>
                <c:pt idx="0">
                  <c:v>NOX</c:v>
                </c:pt>
              </c:strCache>
            </c:strRef>
          </c:cat>
          <c:val>
            <c:numRef>
              <c:f>Sheet1!$B$9</c:f>
              <c:numCache>
                <c:formatCode>#,##0</c:formatCode>
                <c:ptCount val="1"/>
                <c:pt idx="0">
                  <c:v>3359.4325637343486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659-4604-B679-8FA527DACBF0}"/>
            </c:ext>
          </c:extLst>
        </c:ser>
        <c:ser>
          <c:idx val="7"/>
          <c:order val="7"/>
          <c:tx>
            <c:strRef>
              <c:f>Sheet1!$A$10</c:f>
              <c:strCache>
                <c:ptCount val="1"/>
                <c:pt idx="0">
                  <c:v>new mexico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</c:f>
              <c:strCache>
                <c:ptCount val="1"/>
                <c:pt idx="0">
                  <c:v>NOX</c:v>
                </c:pt>
              </c:strCache>
            </c:strRef>
          </c:cat>
          <c:val>
            <c:numRef>
              <c:f>Sheet1!$B$10</c:f>
              <c:numCache>
                <c:formatCode>#,##0</c:formatCode>
                <c:ptCount val="1"/>
                <c:pt idx="0">
                  <c:v>2453.9894274995536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659-4604-B679-8FA527DACBF0}"/>
            </c:ext>
          </c:extLst>
        </c:ser>
        <c:ser>
          <c:idx val="8"/>
          <c:order val="8"/>
          <c:tx>
            <c:strRef>
              <c:f>Sheet1!$A$11</c:f>
              <c:strCache>
                <c:ptCount val="1"/>
                <c:pt idx="0">
                  <c:v>south dakota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</c:f>
              <c:strCache>
                <c:ptCount val="1"/>
                <c:pt idx="0">
                  <c:v>NOX</c:v>
                </c:pt>
              </c:strCache>
            </c:strRef>
          </c:cat>
          <c:val>
            <c:numRef>
              <c:f>Sheet1!$B$11</c:f>
              <c:numCache>
                <c:formatCode>#,##0</c:formatCode>
                <c:ptCount val="1"/>
                <c:pt idx="0">
                  <c:v>1102.3062577948533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659-4604-B679-8FA527DACBF0}"/>
            </c:ext>
          </c:extLst>
        </c:ser>
        <c:ser>
          <c:idx val="9"/>
          <c:order val="9"/>
          <c:tx>
            <c:strRef>
              <c:f>Sheet1!$A$12</c:f>
              <c:strCache>
                <c:ptCount val="1"/>
                <c:pt idx="0">
                  <c:v>nevada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</c:f>
              <c:strCache>
                <c:ptCount val="1"/>
                <c:pt idx="0">
                  <c:v>NOX</c:v>
                </c:pt>
              </c:strCache>
            </c:strRef>
          </c:cat>
          <c:val>
            <c:numRef>
              <c:f>Sheet1!$B$12</c:f>
              <c:numCache>
                <c:formatCode>#,##0</c:formatCode>
                <c:ptCount val="1"/>
                <c:pt idx="0">
                  <c:v>281.40729310243717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659-4604-B679-8FA527DACB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5518120"/>
        <c:axId val="455524352"/>
      </c:barChart>
      <c:catAx>
        <c:axId val="4555181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5524352"/>
        <c:crosses val="autoZero"/>
        <c:auto val="1"/>
        <c:lblAlgn val="ctr"/>
        <c:lblOffset val="100"/>
        <c:noMultiLvlLbl val="0"/>
      </c:catAx>
      <c:valAx>
        <c:axId val="455524352"/>
        <c:scaling>
          <c:orientation val="minMax"/>
          <c:max val="34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518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Sheet1!$D$3</c:f>
              <c:strCache>
                <c:ptCount val="1"/>
                <c:pt idx="0">
                  <c:v>north dakota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Sheet1!$E$2</c:f>
              <c:strCache>
                <c:ptCount val="1"/>
                <c:pt idx="0">
                  <c:v>SO2</c:v>
                </c:pt>
              </c:strCache>
            </c:strRef>
          </c:cat>
          <c:val>
            <c:numRef>
              <c:f>Sheet1!$E$3</c:f>
              <c:numCache>
                <c:formatCode>#,##0</c:formatCode>
                <c:ptCount val="1"/>
                <c:pt idx="0">
                  <c:v>39970.054497989368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02-4432-B2F8-4A4679792DE7}"/>
            </c:ext>
          </c:extLst>
        </c:ser>
        <c:ser>
          <c:idx val="1"/>
          <c:order val="1"/>
          <c:tx>
            <c:strRef>
              <c:f>Sheet1!$D$4</c:f>
              <c:strCache>
                <c:ptCount val="1"/>
                <c:pt idx="0">
                  <c:v>wyoming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Sheet1!$E$2</c:f>
              <c:strCache>
                <c:ptCount val="1"/>
                <c:pt idx="0">
                  <c:v>SO2</c:v>
                </c:pt>
              </c:strCache>
            </c:strRef>
          </c:cat>
          <c:val>
            <c:numRef>
              <c:f>Sheet1!$E$4</c:f>
              <c:numCache>
                <c:formatCode>#,##0</c:formatCode>
                <c:ptCount val="1"/>
                <c:pt idx="0">
                  <c:v>21610.501718853022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02-4432-B2F8-4A4679792DE7}"/>
            </c:ext>
          </c:extLst>
        </c:ser>
        <c:ser>
          <c:idx val="2"/>
          <c:order val="2"/>
          <c:tx>
            <c:strRef>
              <c:f>Sheet1!$D$5</c:f>
              <c:strCache>
                <c:ptCount val="1"/>
                <c:pt idx="0">
                  <c:v>colorado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Sheet1!$E$2</c:f>
              <c:strCache>
                <c:ptCount val="1"/>
                <c:pt idx="0">
                  <c:v>SO2</c:v>
                </c:pt>
              </c:strCache>
            </c:strRef>
          </c:cat>
          <c:val>
            <c:numRef>
              <c:f>Sheet1!$E$5</c:f>
              <c:numCache>
                <c:formatCode>#,##0</c:formatCode>
                <c:ptCount val="1"/>
                <c:pt idx="0">
                  <c:v>10020.206550610756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02-4432-B2F8-4A4679792DE7}"/>
            </c:ext>
          </c:extLst>
        </c:ser>
        <c:ser>
          <c:idx val="3"/>
          <c:order val="3"/>
          <c:tx>
            <c:strRef>
              <c:f>Sheet1!$D$6</c:f>
              <c:strCache>
                <c:ptCount val="1"/>
                <c:pt idx="0">
                  <c:v>arizona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Sheet1!$E$2</c:f>
              <c:strCache>
                <c:ptCount val="1"/>
                <c:pt idx="0">
                  <c:v>SO2</c:v>
                </c:pt>
              </c:strCache>
            </c:strRef>
          </c:cat>
          <c:val>
            <c:numRef>
              <c:f>Sheet1!$E$6</c:f>
              <c:numCache>
                <c:formatCode>#,##0</c:formatCode>
                <c:ptCount val="1"/>
                <c:pt idx="0">
                  <c:v>8178.0087039144546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02-4432-B2F8-4A4679792DE7}"/>
            </c:ext>
          </c:extLst>
        </c:ser>
        <c:ser>
          <c:idx val="4"/>
          <c:order val="4"/>
          <c:tx>
            <c:strRef>
              <c:f>Sheet1!$D$7</c:f>
              <c:strCache>
                <c:ptCount val="1"/>
                <c:pt idx="0">
                  <c:v>utah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Sheet1!$E$2</c:f>
              <c:strCache>
                <c:ptCount val="1"/>
                <c:pt idx="0">
                  <c:v>SO2</c:v>
                </c:pt>
              </c:strCache>
            </c:strRef>
          </c:cat>
          <c:val>
            <c:numRef>
              <c:f>Sheet1!$E$7</c:f>
              <c:numCache>
                <c:formatCode>#,##0</c:formatCode>
                <c:ptCount val="1"/>
                <c:pt idx="0">
                  <c:v>7227.0084824444702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02-4432-B2F8-4A4679792DE7}"/>
            </c:ext>
          </c:extLst>
        </c:ser>
        <c:ser>
          <c:idx val="5"/>
          <c:order val="5"/>
          <c:tx>
            <c:strRef>
              <c:f>Sheet1!$D$8</c:f>
              <c:strCache>
                <c:ptCount val="1"/>
                <c:pt idx="0">
                  <c:v>montana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Sheet1!$E$2</c:f>
              <c:strCache>
                <c:ptCount val="1"/>
                <c:pt idx="0">
                  <c:v>SO2</c:v>
                </c:pt>
              </c:strCache>
            </c:strRef>
          </c:cat>
          <c:val>
            <c:numRef>
              <c:f>Sheet1!$E$8</c:f>
              <c:numCache>
                <c:formatCode>#,##0</c:formatCode>
                <c:ptCount val="1"/>
                <c:pt idx="0">
                  <c:v>5204.8761686764183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02-4432-B2F8-4A4679792DE7}"/>
            </c:ext>
          </c:extLst>
        </c:ser>
        <c:ser>
          <c:idx val="6"/>
          <c:order val="6"/>
          <c:tx>
            <c:strRef>
              <c:f>Sheet1!$D$9</c:f>
              <c:strCache>
                <c:ptCount val="1"/>
                <c:pt idx="0">
                  <c:v>navajo nation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Sheet1!$E$2</c:f>
              <c:strCache>
                <c:ptCount val="1"/>
                <c:pt idx="0">
                  <c:v>SO2</c:v>
                </c:pt>
              </c:strCache>
            </c:strRef>
          </c:cat>
          <c:val>
            <c:numRef>
              <c:f>Sheet1!$E$9</c:f>
              <c:numCache>
                <c:formatCode>#,##0</c:formatCode>
                <c:ptCount val="1"/>
                <c:pt idx="0">
                  <c:v>2099.6453523339678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02-4432-B2F8-4A4679792DE7}"/>
            </c:ext>
          </c:extLst>
        </c:ser>
        <c:ser>
          <c:idx val="7"/>
          <c:order val="7"/>
          <c:tx>
            <c:strRef>
              <c:f>Sheet1!$D$10</c:f>
              <c:strCache>
                <c:ptCount val="1"/>
                <c:pt idx="0">
                  <c:v>south dakota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Sheet1!$E$2</c:f>
              <c:strCache>
                <c:ptCount val="1"/>
                <c:pt idx="0">
                  <c:v>SO2</c:v>
                </c:pt>
              </c:strCache>
            </c:strRef>
          </c:cat>
          <c:val>
            <c:numRef>
              <c:f>Sheet1!$E$10</c:f>
              <c:numCache>
                <c:formatCode>#,##0</c:formatCode>
                <c:ptCount val="1"/>
                <c:pt idx="0">
                  <c:v>960.62570755190632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D02-4432-B2F8-4A4679792DE7}"/>
            </c:ext>
          </c:extLst>
        </c:ser>
        <c:ser>
          <c:idx val="8"/>
          <c:order val="8"/>
          <c:tx>
            <c:strRef>
              <c:f>Sheet1!$D$11</c:f>
              <c:strCache>
                <c:ptCount val="1"/>
                <c:pt idx="0">
                  <c:v>new mexico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Sheet1!$E$2</c:f>
              <c:strCache>
                <c:ptCount val="1"/>
                <c:pt idx="0">
                  <c:v>SO2</c:v>
                </c:pt>
              </c:strCache>
            </c:strRef>
          </c:cat>
          <c:val>
            <c:numRef>
              <c:f>Sheet1!$E$11</c:f>
              <c:numCache>
                <c:formatCode>#,##0</c:formatCode>
                <c:ptCount val="1"/>
                <c:pt idx="0">
                  <c:v>883.02444532177185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D02-4432-B2F8-4A4679792DE7}"/>
            </c:ext>
          </c:extLst>
        </c:ser>
        <c:ser>
          <c:idx val="9"/>
          <c:order val="9"/>
          <c:tx>
            <c:strRef>
              <c:f>Sheet1!$D$12</c:f>
              <c:strCache>
                <c:ptCount val="1"/>
                <c:pt idx="0">
                  <c:v>nevada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Sheet1!$E$2</c:f>
              <c:strCache>
                <c:ptCount val="1"/>
                <c:pt idx="0">
                  <c:v>SO2</c:v>
                </c:pt>
              </c:strCache>
            </c:strRef>
          </c:cat>
          <c:val>
            <c:numRef>
              <c:f>Sheet1!$E$12</c:f>
              <c:numCache>
                <c:formatCode>#,##0</c:formatCode>
                <c:ptCount val="1"/>
                <c:pt idx="0">
                  <c:v>170.82193324372849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D02-4432-B2F8-4A4679792D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5510904"/>
        <c:axId val="455508608"/>
      </c:barChart>
      <c:catAx>
        <c:axId val="4555109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5508608"/>
        <c:crosses val="autoZero"/>
        <c:auto val="1"/>
        <c:lblAlgn val="ctr"/>
        <c:lblOffset val="100"/>
        <c:noMultiLvlLbl val="0"/>
      </c:catAx>
      <c:valAx>
        <c:axId val="455508608"/>
        <c:scaling>
          <c:orientation val="minMax"/>
          <c:max val="4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510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633027522935779"/>
          <c:y val="0.91709774411110001"/>
          <c:w val="0.7700305810397553"/>
          <c:h val="8.29022558888999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smtClean="0"/>
              <a:t>WECC - 2018 </a:t>
            </a:r>
            <a:r>
              <a:rPr lang="en-US" sz="2400" b="1" dirty="0"/>
              <a:t>NOx (tons)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'emission_02-18-2019_080124862'!$I$9</c:f>
              <c:strCache>
                <c:ptCount val="1"/>
                <c:pt idx="0">
                  <c:v>planned retirements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'emission_02-18-2019_080124862'!$J$8</c:f>
              <c:strCache>
                <c:ptCount val="1"/>
                <c:pt idx="0">
                  <c:v>2018 NOx (tons)</c:v>
                </c:pt>
              </c:strCache>
            </c:strRef>
          </c:cat>
          <c:val>
            <c:numRef>
              <c:f>'emission_02-18-2019_080124862'!$J$9</c:f>
              <c:numCache>
                <c:formatCode>#,##0</c:formatCode>
                <c:ptCount val="1"/>
                <c:pt idx="0">
                  <c:v>64889.861000000004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7A-4FCD-952F-8148164F1B3E}"/>
            </c:ext>
          </c:extLst>
        </c:ser>
        <c:ser>
          <c:idx val="1"/>
          <c:order val="1"/>
          <c:tx>
            <c:strRef>
              <c:f>'emission_02-18-2019_080124862'!$I$10</c:f>
              <c:strCache>
                <c:ptCount val="1"/>
                <c:pt idx="0">
                  <c:v>remaining coal units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'emission_02-18-2019_080124862'!$J$8</c:f>
              <c:strCache>
                <c:ptCount val="1"/>
                <c:pt idx="0">
                  <c:v>2018 NOx (tons)</c:v>
                </c:pt>
              </c:strCache>
            </c:strRef>
          </c:cat>
          <c:val>
            <c:numRef>
              <c:f>'emission_02-18-2019_080124862'!$J$10</c:f>
              <c:numCache>
                <c:formatCode>#,##0</c:formatCode>
                <c:ptCount val="1"/>
                <c:pt idx="0">
                  <c:v>79527.256000000008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7A-4FCD-952F-8148164F1B3E}"/>
            </c:ext>
          </c:extLst>
        </c:ser>
        <c:ser>
          <c:idx val="2"/>
          <c:order val="2"/>
          <c:tx>
            <c:strRef>
              <c:f>'emission_02-18-2019_080124862'!$I$11</c:f>
              <c:strCache>
                <c:ptCount val="1"/>
                <c:pt idx="0">
                  <c:v>10 states gas &gt;100 tpy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'emission_02-18-2019_080124862'!$J$8</c:f>
              <c:strCache>
                <c:ptCount val="1"/>
                <c:pt idx="0">
                  <c:v>2018 NOx (tons)</c:v>
                </c:pt>
              </c:strCache>
            </c:strRef>
          </c:cat>
          <c:val>
            <c:numRef>
              <c:f>'emission_02-18-2019_080124862'!$J$11</c:f>
              <c:numCache>
                <c:formatCode>#,##0</c:formatCode>
                <c:ptCount val="1"/>
                <c:pt idx="0">
                  <c:v>6214.4400000000005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7A-4FCD-952F-8148164F1B3E}"/>
            </c:ext>
          </c:extLst>
        </c:ser>
        <c:ser>
          <c:idx val="3"/>
          <c:order val="3"/>
          <c:tx>
            <c:strRef>
              <c:f>'emission_02-18-2019_080124862'!$I$12</c:f>
              <c:strCache>
                <c:ptCount val="1"/>
                <c:pt idx="0">
                  <c:v>10 states gas &lt;100 tpy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'emission_02-18-2019_080124862'!$J$8</c:f>
              <c:strCache>
                <c:ptCount val="1"/>
                <c:pt idx="0">
                  <c:v>2018 NOx (tons)</c:v>
                </c:pt>
              </c:strCache>
            </c:strRef>
          </c:cat>
          <c:val>
            <c:numRef>
              <c:f>'emission_02-18-2019_080124862'!$J$12</c:f>
              <c:numCache>
                <c:formatCode>#,##0</c:formatCode>
                <c:ptCount val="1"/>
                <c:pt idx="0">
                  <c:v>5963.8819999999996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7A-4FCD-952F-8148164F1B3E}"/>
            </c:ext>
          </c:extLst>
        </c:ser>
        <c:ser>
          <c:idx val="4"/>
          <c:order val="4"/>
          <c:tx>
            <c:strRef>
              <c:f>'emission_02-18-2019_080124862'!$I$13</c:f>
              <c:strCache>
                <c:ptCount val="1"/>
                <c:pt idx="0">
                  <c:v>California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'emission_02-18-2019_080124862'!$J$8</c:f>
              <c:strCache>
                <c:ptCount val="1"/>
                <c:pt idx="0">
                  <c:v>2018 NOx (tons)</c:v>
                </c:pt>
              </c:strCache>
            </c:strRef>
          </c:cat>
          <c:val>
            <c:numRef>
              <c:f>'emission_02-18-2019_080124862'!$J$13</c:f>
              <c:numCache>
                <c:formatCode>#,##0</c:formatCode>
                <c:ptCount val="1"/>
                <c:pt idx="0">
                  <c:v>2953.752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77A-4FCD-952F-8148164F1B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1403504"/>
        <c:axId val="481402520"/>
      </c:barChart>
      <c:catAx>
        <c:axId val="4814035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1402520"/>
        <c:crosses val="autoZero"/>
        <c:auto val="1"/>
        <c:lblAlgn val="ctr"/>
        <c:lblOffset val="100"/>
        <c:noMultiLvlLbl val="0"/>
      </c:catAx>
      <c:valAx>
        <c:axId val="481402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403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434118211185139"/>
          <c:y val="0.86132254301545641"/>
          <c:w val="0.7759582576216435"/>
          <c:h val="0.136362642169728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WECC Net Generation (000 </a:t>
            </a:r>
            <a:r>
              <a:rPr lang="en-US" sz="1800" b="1" dirty="0" err="1"/>
              <a:t>MWHrs</a:t>
            </a:r>
            <a:r>
              <a:rPr lang="en-US" sz="1800" b="1" dirty="0" smtClean="0"/>
              <a:t>)</a:t>
            </a:r>
          </a:p>
          <a:p>
            <a:pPr>
              <a:defRPr sz="1800" b="1"/>
            </a:pPr>
            <a:r>
              <a:rPr lang="en-US" sz="1800" b="1" dirty="0" smtClean="0"/>
              <a:t>EIA – Rolling 12-Month Total</a:t>
            </a:r>
            <a:endParaRPr lang="en-US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'Net_generation_for_all_sectors '!$A$22:$L$22</c:f>
              <c:strCache>
                <c:ptCount val="12"/>
                <c:pt idx="0">
                  <c:v>Coal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'Net_generation_for_all_sectors '!$M$21:$BI$21</c:f>
              <c:numCache>
                <c:formatCode>mmm\-yy</c:formatCode>
                <c:ptCount val="49"/>
                <c:pt idx="0">
                  <c:v>41944</c:v>
                </c:pt>
                <c:pt idx="1">
                  <c:v>41974</c:v>
                </c:pt>
                <c:pt idx="2">
                  <c:v>42005</c:v>
                </c:pt>
                <c:pt idx="3">
                  <c:v>42036</c:v>
                </c:pt>
                <c:pt idx="4">
                  <c:v>42064</c:v>
                </c:pt>
                <c:pt idx="5">
                  <c:v>42095</c:v>
                </c:pt>
                <c:pt idx="6">
                  <c:v>42125</c:v>
                </c:pt>
                <c:pt idx="7">
                  <c:v>42156</c:v>
                </c:pt>
                <c:pt idx="8">
                  <c:v>42186</c:v>
                </c:pt>
                <c:pt idx="9">
                  <c:v>42217</c:v>
                </c:pt>
                <c:pt idx="10">
                  <c:v>42248</c:v>
                </c:pt>
                <c:pt idx="11">
                  <c:v>42278</c:v>
                </c:pt>
                <c:pt idx="12">
                  <c:v>42309</c:v>
                </c:pt>
                <c:pt idx="13">
                  <c:v>42339</c:v>
                </c:pt>
                <c:pt idx="14">
                  <c:v>42370</c:v>
                </c:pt>
                <c:pt idx="15">
                  <c:v>42401</c:v>
                </c:pt>
                <c:pt idx="16">
                  <c:v>42430</c:v>
                </c:pt>
                <c:pt idx="17">
                  <c:v>42461</c:v>
                </c:pt>
                <c:pt idx="18">
                  <c:v>42491</c:v>
                </c:pt>
                <c:pt idx="19">
                  <c:v>42522</c:v>
                </c:pt>
                <c:pt idx="20">
                  <c:v>42552</c:v>
                </c:pt>
                <c:pt idx="21">
                  <c:v>42583</c:v>
                </c:pt>
                <c:pt idx="22">
                  <c:v>42614</c:v>
                </c:pt>
                <c:pt idx="23">
                  <c:v>42644</c:v>
                </c:pt>
                <c:pt idx="24">
                  <c:v>42675</c:v>
                </c:pt>
                <c:pt idx="25">
                  <c:v>42705</c:v>
                </c:pt>
                <c:pt idx="26">
                  <c:v>42736</c:v>
                </c:pt>
                <c:pt idx="27">
                  <c:v>42767</c:v>
                </c:pt>
                <c:pt idx="28">
                  <c:v>42795</c:v>
                </c:pt>
                <c:pt idx="29">
                  <c:v>42826</c:v>
                </c:pt>
                <c:pt idx="30">
                  <c:v>42856</c:v>
                </c:pt>
                <c:pt idx="31">
                  <c:v>42887</c:v>
                </c:pt>
                <c:pt idx="32">
                  <c:v>42917</c:v>
                </c:pt>
                <c:pt idx="33">
                  <c:v>42948</c:v>
                </c:pt>
                <c:pt idx="34">
                  <c:v>42979</c:v>
                </c:pt>
                <c:pt idx="35">
                  <c:v>43009</c:v>
                </c:pt>
                <c:pt idx="36">
                  <c:v>43040</c:v>
                </c:pt>
                <c:pt idx="37">
                  <c:v>43070</c:v>
                </c:pt>
                <c:pt idx="38">
                  <c:v>43101</c:v>
                </c:pt>
                <c:pt idx="39">
                  <c:v>43132</c:v>
                </c:pt>
                <c:pt idx="40">
                  <c:v>43160</c:v>
                </c:pt>
                <c:pt idx="41">
                  <c:v>43191</c:v>
                </c:pt>
                <c:pt idx="42">
                  <c:v>43221</c:v>
                </c:pt>
                <c:pt idx="43">
                  <c:v>43252</c:v>
                </c:pt>
                <c:pt idx="44">
                  <c:v>43282</c:v>
                </c:pt>
                <c:pt idx="45">
                  <c:v>43313</c:v>
                </c:pt>
                <c:pt idx="46">
                  <c:v>43344</c:v>
                </c:pt>
                <c:pt idx="47">
                  <c:v>43374</c:v>
                </c:pt>
                <c:pt idx="48">
                  <c:v>43405</c:v>
                </c:pt>
              </c:numCache>
            </c:numRef>
          </c:cat>
          <c:val>
            <c:numRef>
              <c:f>'Net_generation_for_all_sectors '!$M$22:$BI$22</c:f>
              <c:numCache>
                <c:formatCode>#,##0</c:formatCode>
                <c:ptCount val="49"/>
                <c:pt idx="0">
                  <c:v>206119</c:v>
                </c:pt>
                <c:pt idx="1">
                  <c:v>205276</c:v>
                </c:pt>
                <c:pt idx="2">
                  <c:v>203161</c:v>
                </c:pt>
                <c:pt idx="3">
                  <c:v>199270</c:v>
                </c:pt>
                <c:pt idx="4">
                  <c:v>198009</c:v>
                </c:pt>
                <c:pt idx="5">
                  <c:v>197181</c:v>
                </c:pt>
                <c:pt idx="6">
                  <c:v>197282</c:v>
                </c:pt>
                <c:pt idx="7">
                  <c:v>198062</c:v>
                </c:pt>
                <c:pt idx="8">
                  <c:v>196679</c:v>
                </c:pt>
                <c:pt idx="9">
                  <c:v>195450</c:v>
                </c:pt>
                <c:pt idx="10">
                  <c:v>193731</c:v>
                </c:pt>
                <c:pt idx="11">
                  <c:v>192690</c:v>
                </c:pt>
                <c:pt idx="12">
                  <c:v>190713</c:v>
                </c:pt>
                <c:pt idx="13">
                  <c:v>189373</c:v>
                </c:pt>
                <c:pt idx="14">
                  <c:v>188325</c:v>
                </c:pt>
                <c:pt idx="15">
                  <c:v>186946</c:v>
                </c:pt>
                <c:pt idx="16">
                  <c:v>182638</c:v>
                </c:pt>
                <c:pt idx="17">
                  <c:v>178365</c:v>
                </c:pt>
                <c:pt idx="18">
                  <c:v>173821</c:v>
                </c:pt>
                <c:pt idx="19">
                  <c:v>171261</c:v>
                </c:pt>
                <c:pt idx="20">
                  <c:v>170321</c:v>
                </c:pt>
                <c:pt idx="21">
                  <c:v>169272</c:v>
                </c:pt>
                <c:pt idx="22">
                  <c:v>168105</c:v>
                </c:pt>
                <c:pt idx="23">
                  <c:v>167737</c:v>
                </c:pt>
                <c:pt idx="24">
                  <c:v>167250</c:v>
                </c:pt>
                <c:pt idx="25">
                  <c:v>167969</c:v>
                </c:pt>
                <c:pt idx="26">
                  <c:v>168660</c:v>
                </c:pt>
                <c:pt idx="27">
                  <c:v>169948</c:v>
                </c:pt>
                <c:pt idx="28">
                  <c:v>171536</c:v>
                </c:pt>
                <c:pt idx="29">
                  <c:v>172251</c:v>
                </c:pt>
                <c:pt idx="30">
                  <c:v>173060</c:v>
                </c:pt>
                <c:pt idx="31">
                  <c:v>171719</c:v>
                </c:pt>
                <c:pt idx="32">
                  <c:v>171340</c:v>
                </c:pt>
                <c:pt idx="33">
                  <c:v>171505</c:v>
                </c:pt>
                <c:pt idx="34">
                  <c:v>171531</c:v>
                </c:pt>
                <c:pt idx="35">
                  <c:v>170428</c:v>
                </c:pt>
                <c:pt idx="36">
                  <c:v>171120</c:v>
                </c:pt>
                <c:pt idx="37">
                  <c:v>168773</c:v>
                </c:pt>
                <c:pt idx="38">
                  <c:v>166140</c:v>
                </c:pt>
                <c:pt idx="39">
                  <c:v>164005</c:v>
                </c:pt>
                <c:pt idx="40">
                  <c:v>163659</c:v>
                </c:pt>
                <c:pt idx="41">
                  <c:v>163197</c:v>
                </c:pt>
                <c:pt idx="42">
                  <c:v>161819</c:v>
                </c:pt>
                <c:pt idx="43">
                  <c:v>160634</c:v>
                </c:pt>
                <c:pt idx="44">
                  <c:v>159521</c:v>
                </c:pt>
                <c:pt idx="45">
                  <c:v>158102</c:v>
                </c:pt>
                <c:pt idx="46">
                  <c:v>157192</c:v>
                </c:pt>
                <c:pt idx="47">
                  <c:v>156718</c:v>
                </c:pt>
                <c:pt idx="48">
                  <c:v>157065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33-49D0-8B32-185360AB57BA}"/>
            </c:ext>
          </c:extLst>
        </c:ser>
        <c:ser>
          <c:idx val="1"/>
          <c:order val="1"/>
          <c:tx>
            <c:strRef>
              <c:f>'Net_generation_for_all_sectors '!$A$23:$L$23</c:f>
              <c:strCache>
                <c:ptCount val="12"/>
                <c:pt idx="0">
                  <c:v>Natural Gas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'Net_generation_for_all_sectors '!$M$21:$BI$21</c:f>
              <c:numCache>
                <c:formatCode>mmm\-yy</c:formatCode>
                <c:ptCount val="49"/>
                <c:pt idx="0">
                  <c:v>41944</c:v>
                </c:pt>
                <c:pt idx="1">
                  <c:v>41974</c:v>
                </c:pt>
                <c:pt idx="2">
                  <c:v>42005</c:v>
                </c:pt>
                <c:pt idx="3">
                  <c:v>42036</c:v>
                </c:pt>
                <c:pt idx="4">
                  <c:v>42064</c:v>
                </c:pt>
                <c:pt idx="5">
                  <c:v>42095</c:v>
                </c:pt>
                <c:pt idx="6">
                  <c:v>42125</c:v>
                </c:pt>
                <c:pt idx="7">
                  <c:v>42156</c:v>
                </c:pt>
                <c:pt idx="8">
                  <c:v>42186</c:v>
                </c:pt>
                <c:pt idx="9">
                  <c:v>42217</c:v>
                </c:pt>
                <c:pt idx="10">
                  <c:v>42248</c:v>
                </c:pt>
                <c:pt idx="11">
                  <c:v>42278</c:v>
                </c:pt>
                <c:pt idx="12">
                  <c:v>42309</c:v>
                </c:pt>
                <c:pt idx="13">
                  <c:v>42339</c:v>
                </c:pt>
                <c:pt idx="14">
                  <c:v>42370</c:v>
                </c:pt>
                <c:pt idx="15">
                  <c:v>42401</c:v>
                </c:pt>
                <c:pt idx="16">
                  <c:v>42430</c:v>
                </c:pt>
                <c:pt idx="17">
                  <c:v>42461</c:v>
                </c:pt>
                <c:pt idx="18">
                  <c:v>42491</c:v>
                </c:pt>
                <c:pt idx="19">
                  <c:v>42522</c:v>
                </c:pt>
                <c:pt idx="20">
                  <c:v>42552</c:v>
                </c:pt>
                <c:pt idx="21">
                  <c:v>42583</c:v>
                </c:pt>
                <c:pt idx="22">
                  <c:v>42614</c:v>
                </c:pt>
                <c:pt idx="23">
                  <c:v>42644</c:v>
                </c:pt>
                <c:pt idx="24">
                  <c:v>42675</c:v>
                </c:pt>
                <c:pt idx="25">
                  <c:v>42705</c:v>
                </c:pt>
                <c:pt idx="26">
                  <c:v>42736</c:v>
                </c:pt>
                <c:pt idx="27">
                  <c:v>42767</c:v>
                </c:pt>
                <c:pt idx="28">
                  <c:v>42795</c:v>
                </c:pt>
                <c:pt idx="29">
                  <c:v>42826</c:v>
                </c:pt>
                <c:pt idx="30">
                  <c:v>42856</c:v>
                </c:pt>
                <c:pt idx="31">
                  <c:v>42887</c:v>
                </c:pt>
                <c:pt idx="32">
                  <c:v>42917</c:v>
                </c:pt>
                <c:pt idx="33">
                  <c:v>42948</c:v>
                </c:pt>
                <c:pt idx="34">
                  <c:v>42979</c:v>
                </c:pt>
                <c:pt idx="35">
                  <c:v>43009</c:v>
                </c:pt>
                <c:pt idx="36">
                  <c:v>43040</c:v>
                </c:pt>
                <c:pt idx="37">
                  <c:v>43070</c:v>
                </c:pt>
                <c:pt idx="38">
                  <c:v>43101</c:v>
                </c:pt>
                <c:pt idx="39">
                  <c:v>43132</c:v>
                </c:pt>
                <c:pt idx="40">
                  <c:v>43160</c:v>
                </c:pt>
                <c:pt idx="41">
                  <c:v>43191</c:v>
                </c:pt>
                <c:pt idx="42">
                  <c:v>43221</c:v>
                </c:pt>
                <c:pt idx="43">
                  <c:v>43252</c:v>
                </c:pt>
                <c:pt idx="44">
                  <c:v>43282</c:v>
                </c:pt>
                <c:pt idx="45">
                  <c:v>43313</c:v>
                </c:pt>
                <c:pt idx="46">
                  <c:v>43344</c:v>
                </c:pt>
                <c:pt idx="47">
                  <c:v>43374</c:v>
                </c:pt>
                <c:pt idx="48">
                  <c:v>43405</c:v>
                </c:pt>
              </c:numCache>
            </c:numRef>
          </c:cat>
          <c:val>
            <c:numRef>
              <c:f>'Net_generation_for_all_sectors '!$M$23:$BI$23</c:f>
              <c:numCache>
                <c:formatCode>#,##0</c:formatCode>
                <c:ptCount val="49"/>
                <c:pt idx="0">
                  <c:v>232538</c:v>
                </c:pt>
                <c:pt idx="1">
                  <c:v>227319</c:v>
                </c:pt>
                <c:pt idx="2">
                  <c:v>225138</c:v>
                </c:pt>
                <c:pt idx="3">
                  <c:v>220235</c:v>
                </c:pt>
                <c:pt idx="4">
                  <c:v>221083</c:v>
                </c:pt>
                <c:pt idx="5">
                  <c:v>223242</c:v>
                </c:pt>
                <c:pt idx="6">
                  <c:v>223625</c:v>
                </c:pt>
                <c:pt idx="7">
                  <c:v>230443</c:v>
                </c:pt>
                <c:pt idx="8">
                  <c:v>232493</c:v>
                </c:pt>
                <c:pt idx="9">
                  <c:v>234940</c:v>
                </c:pt>
                <c:pt idx="10">
                  <c:v>235955</c:v>
                </c:pt>
                <c:pt idx="11">
                  <c:v>237284</c:v>
                </c:pt>
                <c:pt idx="12">
                  <c:v>239342</c:v>
                </c:pt>
                <c:pt idx="13">
                  <c:v>242431</c:v>
                </c:pt>
                <c:pt idx="14">
                  <c:v>244996</c:v>
                </c:pt>
                <c:pt idx="15">
                  <c:v>248233</c:v>
                </c:pt>
                <c:pt idx="16">
                  <c:v>247336</c:v>
                </c:pt>
                <c:pt idx="17">
                  <c:v>245096</c:v>
                </c:pt>
                <c:pt idx="18">
                  <c:v>244490</c:v>
                </c:pt>
                <c:pt idx="19">
                  <c:v>242228</c:v>
                </c:pt>
                <c:pt idx="20">
                  <c:v>241025</c:v>
                </c:pt>
                <c:pt idx="21">
                  <c:v>240174</c:v>
                </c:pt>
                <c:pt idx="22">
                  <c:v>236397</c:v>
                </c:pt>
                <c:pt idx="23">
                  <c:v>230931</c:v>
                </c:pt>
                <c:pt idx="24">
                  <c:v>225986</c:v>
                </c:pt>
                <c:pt idx="25">
                  <c:v>222380</c:v>
                </c:pt>
                <c:pt idx="26">
                  <c:v>220642</c:v>
                </c:pt>
                <c:pt idx="27">
                  <c:v>216586</c:v>
                </c:pt>
                <c:pt idx="28">
                  <c:v>212499</c:v>
                </c:pt>
                <c:pt idx="29">
                  <c:v>209262</c:v>
                </c:pt>
                <c:pt idx="30">
                  <c:v>206743</c:v>
                </c:pt>
                <c:pt idx="31">
                  <c:v>202298</c:v>
                </c:pt>
                <c:pt idx="32">
                  <c:v>201415</c:v>
                </c:pt>
                <c:pt idx="33">
                  <c:v>200431</c:v>
                </c:pt>
                <c:pt idx="34">
                  <c:v>199136</c:v>
                </c:pt>
                <c:pt idx="35">
                  <c:v>199689</c:v>
                </c:pt>
                <c:pt idx="36">
                  <c:v>200856</c:v>
                </c:pt>
                <c:pt idx="37">
                  <c:v>202290</c:v>
                </c:pt>
                <c:pt idx="38">
                  <c:v>200407</c:v>
                </c:pt>
                <c:pt idx="39">
                  <c:v>202209</c:v>
                </c:pt>
                <c:pt idx="40">
                  <c:v>207269</c:v>
                </c:pt>
                <c:pt idx="41">
                  <c:v>210116</c:v>
                </c:pt>
                <c:pt idx="42">
                  <c:v>211005</c:v>
                </c:pt>
                <c:pt idx="43">
                  <c:v>212397</c:v>
                </c:pt>
                <c:pt idx="44">
                  <c:v>216794</c:v>
                </c:pt>
                <c:pt idx="45">
                  <c:v>218416</c:v>
                </c:pt>
                <c:pt idx="46">
                  <c:v>220956</c:v>
                </c:pt>
                <c:pt idx="47">
                  <c:v>222869</c:v>
                </c:pt>
                <c:pt idx="48">
                  <c:v>225548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33-49D0-8B32-185360AB57BA}"/>
            </c:ext>
          </c:extLst>
        </c:ser>
        <c:ser>
          <c:idx val="2"/>
          <c:order val="2"/>
          <c:tx>
            <c:strRef>
              <c:f>'Net_generation_for_all_sectors '!$A$24:$L$24</c:f>
              <c:strCache>
                <c:ptCount val="12"/>
                <c:pt idx="0">
                  <c:v>Nuclear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'Net_generation_for_all_sectors '!$M$21:$BI$21</c:f>
              <c:numCache>
                <c:formatCode>mmm\-yy</c:formatCode>
                <c:ptCount val="49"/>
                <c:pt idx="0">
                  <c:v>41944</c:v>
                </c:pt>
                <c:pt idx="1">
                  <c:v>41974</c:v>
                </c:pt>
                <c:pt idx="2">
                  <c:v>42005</c:v>
                </c:pt>
                <c:pt idx="3">
                  <c:v>42036</c:v>
                </c:pt>
                <c:pt idx="4">
                  <c:v>42064</c:v>
                </c:pt>
                <c:pt idx="5">
                  <c:v>42095</c:v>
                </c:pt>
                <c:pt idx="6">
                  <c:v>42125</c:v>
                </c:pt>
                <c:pt idx="7">
                  <c:v>42156</c:v>
                </c:pt>
                <c:pt idx="8">
                  <c:v>42186</c:v>
                </c:pt>
                <c:pt idx="9">
                  <c:v>42217</c:v>
                </c:pt>
                <c:pt idx="10">
                  <c:v>42248</c:v>
                </c:pt>
                <c:pt idx="11">
                  <c:v>42278</c:v>
                </c:pt>
                <c:pt idx="12">
                  <c:v>42309</c:v>
                </c:pt>
                <c:pt idx="13">
                  <c:v>42339</c:v>
                </c:pt>
                <c:pt idx="14">
                  <c:v>42370</c:v>
                </c:pt>
                <c:pt idx="15">
                  <c:v>42401</c:v>
                </c:pt>
                <c:pt idx="16">
                  <c:v>42430</c:v>
                </c:pt>
                <c:pt idx="17">
                  <c:v>42461</c:v>
                </c:pt>
                <c:pt idx="18">
                  <c:v>42491</c:v>
                </c:pt>
                <c:pt idx="19">
                  <c:v>42522</c:v>
                </c:pt>
                <c:pt idx="20">
                  <c:v>42552</c:v>
                </c:pt>
                <c:pt idx="21">
                  <c:v>42583</c:v>
                </c:pt>
                <c:pt idx="22">
                  <c:v>42614</c:v>
                </c:pt>
                <c:pt idx="23">
                  <c:v>42644</c:v>
                </c:pt>
                <c:pt idx="24">
                  <c:v>42675</c:v>
                </c:pt>
                <c:pt idx="25">
                  <c:v>42705</c:v>
                </c:pt>
                <c:pt idx="26">
                  <c:v>42736</c:v>
                </c:pt>
                <c:pt idx="27">
                  <c:v>42767</c:v>
                </c:pt>
                <c:pt idx="28">
                  <c:v>42795</c:v>
                </c:pt>
                <c:pt idx="29">
                  <c:v>42826</c:v>
                </c:pt>
                <c:pt idx="30">
                  <c:v>42856</c:v>
                </c:pt>
                <c:pt idx="31">
                  <c:v>42887</c:v>
                </c:pt>
                <c:pt idx="32">
                  <c:v>42917</c:v>
                </c:pt>
                <c:pt idx="33">
                  <c:v>42948</c:v>
                </c:pt>
                <c:pt idx="34">
                  <c:v>42979</c:v>
                </c:pt>
                <c:pt idx="35">
                  <c:v>43009</c:v>
                </c:pt>
                <c:pt idx="36">
                  <c:v>43040</c:v>
                </c:pt>
                <c:pt idx="37">
                  <c:v>43070</c:v>
                </c:pt>
                <c:pt idx="38">
                  <c:v>43101</c:v>
                </c:pt>
                <c:pt idx="39">
                  <c:v>43132</c:v>
                </c:pt>
                <c:pt idx="40">
                  <c:v>43160</c:v>
                </c:pt>
                <c:pt idx="41">
                  <c:v>43191</c:v>
                </c:pt>
                <c:pt idx="42">
                  <c:v>43221</c:v>
                </c:pt>
                <c:pt idx="43">
                  <c:v>43252</c:v>
                </c:pt>
                <c:pt idx="44">
                  <c:v>43282</c:v>
                </c:pt>
                <c:pt idx="45">
                  <c:v>43313</c:v>
                </c:pt>
                <c:pt idx="46">
                  <c:v>43344</c:v>
                </c:pt>
                <c:pt idx="47">
                  <c:v>43374</c:v>
                </c:pt>
                <c:pt idx="48">
                  <c:v>43405</c:v>
                </c:pt>
              </c:numCache>
            </c:numRef>
          </c:cat>
          <c:val>
            <c:numRef>
              <c:f>'Net_generation_for_all_sectors '!$M$24:$BI$24</c:f>
              <c:numCache>
                <c:formatCode>#,##0</c:formatCode>
                <c:ptCount val="49"/>
                <c:pt idx="0">
                  <c:v>58518</c:v>
                </c:pt>
                <c:pt idx="1">
                  <c:v>58803</c:v>
                </c:pt>
                <c:pt idx="2">
                  <c:v>58763</c:v>
                </c:pt>
                <c:pt idx="3">
                  <c:v>59497</c:v>
                </c:pt>
                <c:pt idx="4">
                  <c:v>60219</c:v>
                </c:pt>
                <c:pt idx="5">
                  <c:v>60171</c:v>
                </c:pt>
                <c:pt idx="6">
                  <c:v>59685</c:v>
                </c:pt>
                <c:pt idx="7">
                  <c:v>58919</c:v>
                </c:pt>
                <c:pt idx="8">
                  <c:v>58717</c:v>
                </c:pt>
                <c:pt idx="9">
                  <c:v>59132</c:v>
                </c:pt>
                <c:pt idx="10">
                  <c:v>59084</c:v>
                </c:pt>
                <c:pt idx="11">
                  <c:v>59038</c:v>
                </c:pt>
                <c:pt idx="12">
                  <c:v>59104</c:v>
                </c:pt>
                <c:pt idx="13">
                  <c:v>59194</c:v>
                </c:pt>
                <c:pt idx="14">
                  <c:v>59373</c:v>
                </c:pt>
                <c:pt idx="15">
                  <c:v>59580</c:v>
                </c:pt>
                <c:pt idx="16">
                  <c:v>59543</c:v>
                </c:pt>
                <c:pt idx="17">
                  <c:v>59715</c:v>
                </c:pt>
                <c:pt idx="18">
                  <c:v>59139</c:v>
                </c:pt>
                <c:pt idx="19">
                  <c:v>59809</c:v>
                </c:pt>
                <c:pt idx="20">
                  <c:v>60023</c:v>
                </c:pt>
                <c:pt idx="21">
                  <c:v>60038</c:v>
                </c:pt>
                <c:pt idx="22">
                  <c:v>59780</c:v>
                </c:pt>
                <c:pt idx="23">
                  <c:v>60419</c:v>
                </c:pt>
                <c:pt idx="24">
                  <c:v>61010</c:v>
                </c:pt>
                <c:pt idx="25">
                  <c:v>60910</c:v>
                </c:pt>
                <c:pt idx="26">
                  <c:v>60823</c:v>
                </c:pt>
                <c:pt idx="27">
                  <c:v>60619</c:v>
                </c:pt>
                <c:pt idx="28">
                  <c:v>60501</c:v>
                </c:pt>
                <c:pt idx="29">
                  <c:v>59979</c:v>
                </c:pt>
                <c:pt idx="30">
                  <c:v>59323</c:v>
                </c:pt>
                <c:pt idx="31">
                  <c:v>58187</c:v>
                </c:pt>
                <c:pt idx="32">
                  <c:v>58122</c:v>
                </c:pt>
                <c:pt idx="33">
                  <c:v>57830</c:v>
                </c:pt>
                <c:pt idx="34">
                  <c:v>58103</c:v>
                </c:pt>
                <c:pt idx="35">
                  <c:v>58166</c:v>
                </c:pt>
                <c:pt idx="36">
                  <c:v>58168</c:v>
                </c:pt>
                <c:pt idx="37">
                  <c:v>58371</c:v>
                </c:pt>
                <c:pt idx="38">
                  <c:v>58417</c:v>
                </c:pt>
                <c:pt idx="39">
                  <c:v>57777</c:v>
                </c:pt>
                <c:pt idx="40">
                  <c:v>57337</c:v>
                </c:pt>
                <c:pt idx="41">
                  <c:v>57583</c:v>
                </c:pt>
                <c:pt idx="42">
                  <c:v>59085</c:v>
                </c:pt>
                <c:pt idx="43">
                  <c:v>60153</c:v>
                </c:pt>
                <c:pt idx="44">
                  <c:v>60061</c:v>
                </c:pt>
                <c:pt idx="45">
                  <c:v>60299</c:v>
                </c:pt>
                <c:pt idx="46">
                  <c:v>60339</c:v>
                </c:pt>
                <c:pt idx="47">
                  <c:v>60266</c:v>
                </c:pt>
                <c:pt idx="48">
                  <c:v>59480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233-49D0-8B32-185360AB57BA}"/>
            </c:ext>
          </c:extLst>
        </c:ser>
        <c:ser>
          <c:idx val="3"/>
          <c:order val="3"/>
          <c:tx>
            <c:strRef>
              <c:f>'Net_generation_for_all_sectors '!$A$25:$L$25</c:f>
              <c:strCache>
                <c:ptCount val="12"/>
                <c:pt idx="0">
                  <c:v>Hydro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'Net_generation_for_all_sectors '!$M$21:$BI$21</c:f>
              <c:numCache>
                <c:formatCode>mmm\-yy</c:formatCode>
                <c:ptCount val="49"/>
                <c:pt idx="0">
                  <c:v>41944</c:v>
                </c:pt>
                <c:pt idx="1">
                  <c:v>41974</c:v>
                </c:pt>
                <c:pt idx="2">
                  <c:v>42005</c:v>
                </c:pt>
                <c:pt idx="3">
                  <c:v>42036</c:v>
                </c:pt>
                <c:pt idx="4">
                  <c:v>42064</c:v>
                </c:pt>
                <c:pt idx="5">
                  <c:v>42095</c:v>
                </c:pt>
                <c:pt idx="6">
                  <c:v>42125</c:v>
                </c:pt>
                <c:pt idx="7">
                  <c:v>42156</c:v>
                </c:pt>
                <c:pt idx="8">
                  <c:v>42186</c:v>
                </c:pt>
                <c:pt idx="9">
                  <c:v>42217</c:v>
                </c:pt>
                <c:pt idx="10">
                  <c:v>42248</c:v>
                </c:pt>
                <c:pt idx="11">
                  <c:v>42278</c:v>
                </c:pt>
                <c:pt idx="12">
                  <c:v>42309</c:v>
                </c:pt>
                <c:pt idx="13">
                  <c:v>42339</c:v>
                </c:pt>
                <c:pt idx="14">
                  <c:v>42370</c:v>
                </c:pt>
                <c:pt idx="15">
                  <c:v>42401</c:v>
                </c:pt>
                <c:pt idx="16">
                  <c:v>42430</c:v>
                </c:pt>
                <c:pt idx="17">
                  <c:v>42461</c:v>
                </c:pt>
                <c:pt idx="18">
                  <c:v>42491</c:v>
                </c:pt>
                <c:pt idx="19">
                  <c:v>42522</c:v>
                </c:pt>
                <c:pt idx="20">
                  <c:v>42552</c:v>
                </c:pt>
                <c:pt idx="21">
                  <c:v>42583</c:v>
                </c:pt>
                <c:pt idx="22">
                  <c:v>42614</c:v>
                </c:pt>
                <c:pt idx="23">
                  <c:v>42644</c:v>
                </c:pt>
                <c:pt idx="24">
                  <c:v>42675</c:v>
                </c:pt>
                <c:pt idx="25">
                  <c:v>42705</c:v>
                </c:pt>
                <c:pt idx="26">
                  <c:v>42736</c:v>
                </c:pt>
                <c:pt idx="27">
                  <c:v>42767</c:v>
                </c:pt>
                <c:pt idx="28">
                  <c:v>42795</c:v>
                </c:pt>
                <c:pt idx="29">
                  <c:v>42826</c:v>
                </c:pt>
                <c:pt idx="30">
                  <c:v>42856</c:v>
                </c:pt>
                <c:pt idx="31">
                  <c:v>42887</c:v>
                </c:pt>
                <c:pt idx="32">
                  <c:v>42917</c:v>
                </c:pt>
                <c:pt idx="33">
                  <c:v>42948</c:v>
                </c:pt>
                <c:pt idx="34">
                  <c:v>42979</c:v>
                </c:pt>
                <c:pt idx="35">
                  <c:v>43009</c:v>
                </c:pt>
                <c:pt idx="36">
                  <c:v>43040</c:v>
                </c:pt>
                <c:pt idx="37">
                  <c:v>43070</c:v>
                </c:pt>
                <c:pt idx="38">
                  <c:v>43101</c:v>
                </c:pt>
                <c:pt idx="39">
                  <c:v>43132</c:v>
                </c:pt>
                <c:pt idx="40">
                  <c:v>43160</c:v>
                </c:pt>
                <c:pt idx="41">
                  <c:v>43191</c:v>
                </c:pt>
                <c:pt idx="42">
                  <c:v>43221</c:v>
                </c:pt>
                <c:pt idx="43">
                  <c:v>43252</c:v>
                </c:pt>
                <c:pt idx="44">
                  <c:v>43282</c:v>
                </c:pt>
                <c:pt idx="45">
                  <c:v>43313</c:v>
                </c:pt>
                <c:pt idx="46">
                  <c:v>43344</c:v>
                </c:pt>
                <c:pt idx="47">
                  <c:v>43374</c:v>
                </c:pt>
                <c:pt idx="48">
                  <c:v>43405</c:v>
                </c:pt>
              </c:numCache>
            </c:numRef>
          </c:cat>
          <c:val>
            <c:numRef>
              <c:f>'Net_generation_for_all_sectors '!$M$25:$BI$25</c:f>
              <c:numCache>
                <c:formatCode>#,##0</c:formatCode>
                <c:ptCount val="49"/>
                <c:pt idx="0">
                  <c:v>161097</c:v>
                </c:pt>
                <c:pt idx="1">
                  <c:v>163620</c:v>
                </c:pt>
                <c:pt idx="2">
                  <c:v>167655</c:v>
                </c:pt>
                <c:pt idx="3">
                  <c:v>173712</c:v>
                </c:pt>
                <c:pt idx="4">
                  <c:v>173009</c:v>
                </c:pt>
                <c:pt idx="5">
                  <c:v>169353</c:v>
                </c:pt>
                <c:pt idx="6">
                  <c:v>163957</c:v>
                </c:pt>
                <c:pt idx="7">
                  <c:v>158177</c:v>
                </c:pt>
                <c:pt idx="8">
                  <c:v>152970</c:v>
                </c:pt>
                <c:pt idx="9">
                  <c:v>151937</c:v>
                </c:pt>
                <c:pt idx="10">
                  <c:v>152362</c:v>
                </c:pt>
                <c:pt idx="11">
                  <c:v>152133</c:v>
                </c:pt>
                <c:pt idx="12">
                  <c:v>151365</c:v>
                </c:pt>
                <c:pt idx="13">
                  <c:v>149267</c:v>
                </c:pt>
                <c:pt idx="14">
                  <c:v>146518</c:v>
                </c:pt>
                <c:pt idx="15">
                  <c:v>144246</c:v>
                </c:pt>
                <c:pt idx="16">
                  <c:v>146382</c:v>
                </c:pt>
                <c:pt idx="17">
                  <c:v>151595</c:v>
                </c:pt>
                <c:pt idx="18">
                  <c:v>156783</c:v>
                </c:pt>
                <c:pt idx="19">
                  <c:v>160743</c:v>
                </c:pt>
                <c:pt idx="20">
                  <c:v>163361</c:v>
                </c:pt>
                <c:pt idx="21">
                  <c:v>164280</c:v>
                </c:pt>
                <c:pt idx="22">
                  <c:v>165005</c:v>
                </c:pt>
                <c:pt idx="23">
                  <c:v>167115</c:v>
                </c:pt>
                <c:pt idx="24">
                  <c:v>170008</c:v>
                </c:pt>
                <c:pt idx="25">
                  <c:v>173694</c:v>
                </c:pt>
                <c:pt idx="26">
                  <c:v>178913</c:v>
                </c:pt>
                <c:pt idx="27">
                  <c:v>181867</c:v>
                </c:pt>
                <c:pt idx="28">
                  <c:v>184875</c:v>
                </c:pt>
                <c:pt idx="29">
                  <c:v>186895</c:v>
                </c:pt>
                <c:pt idx="30">
                  <c:v>190266</c:v>
                </c:pt>
                <c:pt idx="31">
                  <c:v>194981</c:v>
                </c:pt>
                <c:pt idx="32">
                  <c:v>197699</c:v>
                </c:pt>
                <c:pt idx="33">
                  <c:v>199154</c:v>
                </c:pt>
                <c:pt idx="34">
                  <c:v>200958</c:v>
                </c:pt>
                <c:pt idx="35">
                  <c:v>200358</c:v>
                </c:pt>
                <c:pt idx="36">
                  <c:v>198958</c:v>
                </c:pt>
                <c:pt idx="37">
                  <c:v>197609</c:v>
                </c:pt>
                <c:pt idx="38">
                  <c:v>196734</c:v>
                </c:pt>
                <c:pt idx="39">
                  <c:v>197070</c:v>
                </c:pt>
                <c:pt idx="40">
                  <c:v>192823</c:v>
                </c:pt>
                <c:pt idx="41">
                  <c:v>190566</c:v>
                </c:pt>
                <c:pt idx="42">
                  <c:v>189474</c:v>
                </c:pt>
                <c:pt idx="43">
                  <c:v>186972</c:v>
                </c:pt>
                <c:pt idx="44">
                  <c:v>185077</c:v>
                </c:pt>
                <c:pt idx="45">
                  <c:v>183942</c:v>
                </c:pt>
                <c:pt idx="46">
                  <c:v>181978</c:v>
                </c:pt>
                <c:pt idx="47">
                  <c:v>181170</c:v>
                </c:pt>
                <c:pt idx="48">
                  <c:v>181045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233-49D0-8B32-185360AB57BA}"/>
            </c:ext>
          </c:extLst>
        </c:ser>
        <c:ser>
          <c:idx val="4"/>
          <c:order val="4"/>
          <c:tx>
            <c:strRef>
              <c:f>'Net_generation_for_all_sectors '!$A$26:$L$26</c:f>
              <c:strCache>
                <c:ptCount val="12"/>
                <c:pt idx="0">
                  <c:v>Renewables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'Net_generation_for_all_sectors '!$M$21:$BI$21</c:f>
              <c:numCache>
                <c:formatCode>mmm\-yy</c:formatCode>
                <c:ptCount val="49"/>
                <c:pt idx="0">
                  <c:v>41944</c:v>
                </c:pt>
                <c:pt idx="1">
                  <c:v>41974</c:v>
                </c:pt>
                <c:pt idx="2">
                  <c:v>42005</c:v>
                </c:pt>
                <c:pt idx="3">
                  <c:v>42036</c:v>
                </c:pt>
                <c:pt idx="4">
                  <c:v>42064</c:v>
                </c:pt>
                <c:pt idx="5">
                  <c:v>42095</c:v>
                </c:pt>
                <c:pt idx="6">
                  <c:v>42125</c:v>
                </c:pt>
                <c:pt idx="7">
                  <c:v>42156</c:v>
                </c:pt>
                <c:pt idx="8">
                  <c:v>42186</c:v>
                </c:pt>
                <c:pt idx="9">
                  <c:v>42217</c:v>
                </c:pt>
                <c:pt idx="10">
                  <c:v>42248</c:v>
                </c:pt>
                <c:pt idx="11">
                  <c:v>42278</c:v>
                </c:pt>
                <c:pt idx="12">
                  <c:v>42309</c:v>
                </c:pt>
                <c:pt idx="13">
                  <c:v>42339</c:v>
                </c:pt>
                <c:pt idx="14">
                  <c:v>42370</c:v>
                </c:pt>
                <c:pt idx="15">
                  <c:v>42401</c:v>
                </c:pt>
                <c:pt idx="16">
                  <c:v>42430</c:v>
                </c:pt>
                <c:pt idx="17">
                  <c:v>42461</c:v>
                </c:pt>
                <c:pt idx="18">
                  <c:v>42491</c:v>
                </c:pt>
                <c:pt idx="19">
                  <c:v>42522</c:v>
                </c:pt>
                <c:pt idx="20">
                  <c:v>42552</c:v>
                </c:pt>
                <c:pt idx="21">
                  <c:v>42583</c:v>
                </c:pt>
                <c:pt idx="22">
                  <c:v>42614</c:v>
                </c:pt>
                <c:pt idx="23">
                  <c:v>42644</c:v>
                </c:pt>
                <c:pt idx="24">
                  <c:v>42675</c:v>
                </c:pt>
                <c:pt idx="25">
                  <c:v>42705</c:v>
                </c:pt>
                <c:pt idx="26">
                  <c:v>42736</c:v>
                </c:pt>
                <c:pt idx="27">
                  <c:v>42767</c:v>
                </c:pt>
                <c:pt idx="28">
                  <c:v>42795</c:v>
                </c:pt>
                <c:pt idx="29">
                  <c:v>42826</c:v>
                </c:pt>
                <c:pt idx="30">
                  <c:v>42856</c:v>
                </c:pt>
                <c:pt idx="31">
                  <c:v>42887</c:v>
                </c:pt>
                <c:pt idx="32">
                  <c:v>42917</c:v>
                </c:pt>
                <c:pt idx="33">
                  <c:v>42948</c:v>
                </c:pt>
                <c:pt idx="34">
                  <c:v>42979</c:v>
                </c:pt>
                <c:pt idx="35">
                  <c:v>43009</c:v>
                </c:pt>
                <c:pt idx="36">
                  <c:v>43040</c:v>
                </c:pt>
                <c:pt idx="37">
                  <c:v>43070</c:v>
                </c:pt>
                <c:pt idx="38">
                  <c:v>43101</c:v>
                </c:pt>
                <c:pt idx="39">
                  <c:v>43132</c:v>
                </c:pt>
                <c:pt idx="40">
                  <c:v>43160</c:v>
                </c:pt>
                <c:pt idx="41">
                  <c:v>43191</c:v>
                </c:pt>
                <c:pt idx="42">
                  <c:v>43221</c:v>
                </c:pt>
                <c:pt idx="43">
                  <c:v>43252</c:v>
                </c:pt>
                <c:pt idx="44">
                  <c:v>43282</c:v>
                </c:pt>
                <c:pt idx="45">
                  <c:v>43313</c:v>
                </c:pt>
                <c:pt idx="46">
                  <c:v>43344</c:v>
                </c:pt>
                <c:pt idx="47">
                  <c:v>43374</c:v>
                </c:pt>
                <c:pt idx="48">
                  <c:v>43405</c:v>
                </c:pt>
              </c:numCache>
            </c:numRef>
          </c:cat>
          <c:val>
            <c:numRef>
              <c:f>'Net_generation_for_all_sectors '!$M$26:$BI$26</c:f>
              <c:numCache>
                <c:formatCode>#,##0</c:formatCode>
                <c:ptCount val="49"/>
                <c:pt idx="0">
                  <c:v>95799</c:v>
                </c:pt>
                <c:pt idx="1">
                  <c:v>96052</c:v>
                </c:pt>
                <c:pt idx="2">
                  <c:v>95344</c:v>
                </c:pt>
                <c:pt idx="3">
                  <c:v>95497</c:v>
                </c:pt>
                <c:pt idx="4">
                  <c:v>95344</c:v>
                </c:pt>
                <c:pt idx="5">
                  <c:v>95645</c:v>
                </c:pt>
                <c:pt idx="6">
                  <c:v>96036</c:v>
                </c:pt>
                <c:pt idx="7">
                  <c:v>95416</c:v>
                </c:pt>
                <c:pt idx="8">
                  <c:v>96719</c:v>
                </c:pt>
                <c:pt idx="9">
                  <c:v>98367</c:v>
                </c:pt>
                <c:pt idx="10">
                  <c:v>98654</c:v>
                </c:pt>
                <c:pt idx="11">
                  <c:v>98804</c:v>
                </c:pt>
                <c:pt idx="12">
                  <c:v>98699</c:v>
                </c:pt>
                <c:pt idx="13">
                  <c:v>100387</c:v>
                </c:pt>
                <c:pt idx="14">
                  <c:v>101629</c:v>
                </c:pt>
                <c:pt idx="15">
                  <c:v>103197</c:v>
                </c:pt>
                <c:pt idx="16">
                  <c:v>105078</c:v>
                </c:pt>
                <c:pt idx="17">
                  <c:v>106017</c:v>
                </c:pt>
                <c:pt idx="18">
                  <c:v>107688</c:v>
                </c:pt>
                <c:pt idx="19">
                  <c:v>109294</c:v>
                </c:pt>
                <c:pt idx="20">
                  <c:v>111202</c:v>
                </c:pt>
                <c:pt idx="21">
                  <c:v>112074</c:v>
                </c:pt>
                <c:pt idx="22">
                  <c:v>114158</c:v>
                </c:pt>
                <c:pt idx="23">
                  <c:v>116052</c:v>
                </c:pt>
                <c:pt idx="24">
                  <c:v>116978</c:v>
                </c:pt>
                <c:pt idx="25">
                  <c:v>117500</c:v>
                </c:pt>
                <c:pt idx="26">
                  <c:v>117872</c:v>
                </c:pt>
                <c:pt idx="27">
                  <c:v>117523</c:v>
                </c:pt>
                <c:pt idx="28">
                  <c:v>118368</c:v>
                </c:pt>
                <c:pt idx="29">
                  <c:v>120219</c:v>
                </c:pt>
                <c:pt idx="30">
                  <c:v>121585</c:v>
                </c:pt>
                <c:pt idx="31">
                  <c:v>123797</c:v>
                </c:pt>
                <c:pt idx="32">
                  <c:v>124522</c:v>
                </c:pt>
                <c:pt idx="33">
                  <c:v>125815</c:v>
                </c:pt>
                <c:pt idx="34">
                  <c:v>126688</c:v>
                </c:pt>
                <c:pt idx="35">
                  <c:v>128443</c:v>
                </c:pt>
                <c:pt idx="36">
                  <c:v>128838</c:v>
                </c:pt>
                <c:pt idx="37">
                  <c:v>128693</c:v>
                </c:pt>
                <c:pt idx="38">
                  <c:v>131112</c:v>
                </c:pt>
                <c:pt idx="39">
                  <c:v>133742</c:v>
                </c:pt>
                <c:pt idx="40">
                  <c:v>135213</c:v>
                </c:pt>
                <c:pt idx="41">
                  <c:v>136511</c:v>
                </c:pt>
                <c:pt idx="42">
                  <c:v>137649</c:v>
                </c:pt>
                <c:pt idx="43">
                  <c:v>138695</c:v>
                </c:pt>
                <c:pt idx="44">
                  <c:v>138715</c:v>
                </c:pt>
                <c:pt idx="45">
                  <c:v>139524</c:v>
                </c:pt>
                <c:pt idx="46">
                  <c:v>139959</c:v>
                </c:pt>
                <c:pt idx="47">
                  <c:v>139327</c:v>
                </c:pt>
                <c:pt idx="48">
                  <c:v>140239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233-49D0-8B32-185360AB57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9334128"/>
        <c:axId val="479337736"/>
      </c:lineChart>
      <c:dateAx>
        <c:axId val="47933412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337736"/>
        <c:crosses val="autoZero"/>
        <c:auto val="1"/>
        <c:lblOffset val="100"/>
        <c:baseTimeUnit val="months"/>
        <c:majorUnit val="6"/>
        <c:majorTimeUnit val="months"/>
      </c:dateAx>
      <c:valAx>
        <c:axId val="479337736"/>
        <c:scaling>
          <c:orientation val="minMax"/>
          <c:min val="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334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ysClr val="windowText" lastClr="000000"/>
                </a:solidFill>
              </a:rPr>
              <a:t>Net</a:t>
            </a:r>
            <a:r>
              <a:rPr lang="en-US" sz="1800" b="1" baseline="0" dirty="0">
                <a:solidFill>
                  <a:sysClr val="windowText" lastClr="000000"/>
                </a:solidFill>
              </a:rPr>
              <a:t> Generation from Natural Gas Units (000 </a:t>
            </a:r>
            <a:r>
              <a:rPr lang="en-US" sz="1800" b="1" baseline="0" dirty="0" err="1">
                <a:solidFill>
                  <a:sysClr val="windowText" lastClr="000000"/>
                </a:solidFill>
              </a:rPr>
              <a:t>MWHrs</a:t>
            </a:r>
            <a:r>
              <a:rPr lang="en-US" sz="1800" b="1" baseline="0" dirty="0" smtClean="0">
                <a:solidFill>
                  <a:sysClr val="windowText" lastClr="000000"/>
                </a:solidFill>
              </a:rPr>
              <a:t>)</a:t>
            </a:r>
          </a:p>
          <a:p>
            <a:pPr>
              <a:defRPr sz="2000" b="1">
                <a:solidFill>
                  <a:sysClr val="windowText" lastClr="000000"/>
                </a:solidFill>
              </a:defRPr>
            </a:pPr>
            <a:r>
              <a:rPr lang="en-US" sz="1800" b="1" baseline="0" dirty="0" smtClean="0">
                <a:solidFill>
                  <a:sysClr val="windowText" lastClr="000000"/>
                </a:solidFill>
              </a:rPr>
              <a:t>EIA – Rolling 12-Month Total</a:t>
            </a:r>
            <a:endParaRPr lang="en-US" sz="1800" b="1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4047863479708605"/>
          <c:y val="1.69679704671062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'Net_generation_for_all_sectors '!$A$5</c:f>
              <c:strCache>
                <c:ptCount val="1"/>
                <c:pt idx="0">
                  <c:v>Natural gas : Mountain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'Net_generation_for_all_sectors '!$B$4:$EC$4</c:f>
              <c:numCache>
                <c:formatCode>mmm\-yy</c:formatCode>
                <c:ptCount val="121"/>
                <c:pt idx="0">
                  <c:v>39753</c:v>
                </c:pt>
                <c:pt idx="1">
                  <c:v>39783</c:v>
                </c:pt>
                <c:pt idx="2">
                  <c:v>39814</c:v>
                </c:pt>
                <c:pt idx="3">
                  <c:v>39845</c:v>
                </c:pt>
                <c:pt idx="4">
                  <c:v>39873</c:v>
                </c:pt>
                <c:pt idx="5">
                  <c:v>39904</c:v>
                </c:pt>
                <c:pt idx="6">
                  <c:v>39934</c:v>
                </c:pt>
                <c:pt idx="7">
                  <c:v>39965</c:v>
                </c:pt>
                <c:pt idx="8">
                  <c:v>39995</c:v>
                </c:pt>
                <c:pt idx="9">
                  <c:v>40026</c:v>
                </c:pt>
                <c:pt idx="10">
                  <c:v>40057</c:v>
                </c:pt>
                <c:pt idx="11">
                  <c:v>40087</c:v>
                </c:pt>
                <c:pt idx="12">
                  <c:v>40118</c:v>
                </c:pt>
                <c:pt idx="13">
                  <c:v>40148</c:v>
                </c:pt>
                <c:pt idx="14">
                  <c:v>40179</c:v>
                </c:pt>
                <c:pt idx="15">
                  <c:v>40210</c:v>
                </c:pt>
                <c:pt idx="16">
                  <c:v>40238</c:v>
                </c:pt>
                <c:pt idx="17">
                  <c:v>40269</c:v>
                </c:pt>
                <c:pt idx="18">
                  <c:v>40299</c:v>
                </c:pt>
                <c:pt idx="19">
                  <c:v>40330</c:v>
                </c:pt>
                <c:pt idx="20">
                  <c:v>40360</c:v>
                </c:pt>
                <c:pt idx="21">
                  <c:v>40391</c:v>
                </c:pt>
                <c:pt idx="22">
                  <c:v>40422</c:v>
                </c:pt>
                <c:pt idx="23">
                  <c:v>40452</c:v>
                </c:pt>
                <c:pt idx="24">
                  <c:v>40483</c:v>
                </c:pt>
                <c:pt idx="25">
                  <c:v>40513</c:v>
                </c:pt>
                <c:pt idx="26">
                  <c:v>40544</c:v>
                </c:pt>
                <c:pt idx="27">
                  <c:v>40575</c:v>
                </c:pt>
                <c:pt idx="28">
                  <c:v>40603</c:v>
                </c:pt>
                <c:pt idx="29">
                  <c:v>40634</c:v>
                </c:pt>
                <c:pt idx="30">
                  <c:v>40664</c:v>
                </c:pt>
                <c:pt idx="31">
                  <c:v>40695</c:v>
                </c:pt>
                <c:pt idx="32">
                  <c:v>40725</c:v>
                </c:pt>
                <c:pt idx="33">
                  <c:v>40756</c:v>
                </c:pt>
                <c:pt idx="34">
                  <c:v>40787</c:v>
                </c:pt>
                <c:pt idx="35">
                  <c:v>40817</c:v>
                </c:pt>
                <c:pt idx="36">
                  <c:v>40848</c:v>
                </c:pt>
                <c:pt idx="37">
                  <c:v>40878</c:v>
                </c:pt>
                <c:pt idx="38">
                  <c:v>40909</c:v>
                </c:pt>
                <c:pt idx="39">
                  <c:v>40940</c:v>
                </c:pt>
                <c:pt idx="40">
                  <c:v>40969</c:v>
                </c:pt>
                <c:pt idx="41">
                  <c:v>41000</c:v>
                </c:pt>
                <c:pt idx="42">
                  <c:v>41030</c:v>
                </c:pt>
                <c:pt idx="43">
                  <c:v>41061</c:v>
                </c:pt>
                <c:pt idx="44">
                  <c:v>41091</c:v>
                </c:pt>
                <c:pt idx="45">
                  <c:v>41122</c:v>
                </c:pt>
                <c:pt idx="46">
                  <c:v>41153</c:v>
                </c:pt>
                <c:pt idx="47">
                  <c:v>41183</c:v>
                </c:pt>
                <c:pt idx="48">
                  <c:v>41214</c:v>
                </c:pt>
                <c:pt idx="49">
                  <c:v>41244</c:v>
                </c:pt>
                <c:pt idx="50">
                  <c:v>41275</c:v>
                </c:pt>
                <c:pt idx="51">
                  <c:v>41306</c:v>
                </c:pt>
                <c:pt idx="52">
                  <c:v>41334</c:v>
                </c:pt>
                <c:pt idx="53">
                  <c:v>41365</c:v>
                </c:pt>
                <c:pt idx="54">
                  <c:v>41395</c:v>
                </c:pt>
                <c:pt idx="55">
                  <c:v>41426</c:v>
                </c:pt>
                <c:pt idx="56">
                  <c:v>41456</c:v>
                </c:pt>
                <c:pt idx="57">
                  <c:v>41487</c:v>
                </c:pt>
                <c:pt idx="58">
                  <c:v>41518</c:v>
                </c:pt>
                <c:pt idx="59">
                  <c:v>41548</c:v>
                </c:pt>
                <c:pt idx="60">
                  <c:v>41579</c:v>
                </c:pt>
                <c:pt idx="61">
                  <c:v>41609</c:v>
                </c:pt>
                <c:pt idx="62">
                  <c:v>41640</c:v>
                </c:pt>
                <c:pt idx="63">
                  <c:v>41671</c:v>
                </c:pt>
                <c:pt idx="64">
                  <c:v>41699</c:v>
                </c:pt>
                <c:pt idx="65">
                  <c:v>41730</c:v>
                </c:pt>
                <c:pt idx="66">
                  <c:v>41760</c:v>
                </c:pt>
                <c:pt idx="67">
                  <c:v>41791</c:v>
                </c:pt>
                <c:pt idx="68">
                  <c:v>41821</c:v>
                </c:pt>
                <c:pt idx="69">
                  <c:v>41852</c:v>
                </c:pt>
                <c:pt idx="70">
                  <c:v>41883</c:v>
                </c:pt>
                <c:pt idx="71">
                  <c:v>41913</c:v>
                </c:pt>
                <c:pt idx="72">
                  <c:v>41944</c:v>
                </c:pt>
                <c:pt idx="73">
                  <c:v>41974</c:v>
                </c:pt>
                <c:pt idx="74">
                  <c:v>42005</c:v>
                </c:pt>
                <c:pt idx="75">
                  <c:v>42036</c:v>
                </c:pt>
                <c:pt idx="76">
                  <c:v>42064</c:v>
                </c:pt>
                <c:pt idx="77">
                  <c:v>42095</c:v>
                </c:pt>
                <c:pt idx="78">
                  <c:v>42125</c:v>
                </c:pt>
                <c:pt idx="79">
                  <c:v>42156</c:v>
                </c:pt>
                <c:pt idx="80">
                  <c:v>42186</c:v>
                </c:pt>
                <c:pt idx="81">
                  <c:v>42217</c:v>
                </c:pt>
                <c:pt idx="82">
                  <c:v>42248</c:v>
                </c:pt>
                <c:pt idx="83">
                  <c:v>42278</c:v>
                </c:pt>
                <c:pt idx="84">
                  <c:v>42309</c:v>
                </c:pt>
                <c:pt idx="85">
                  <c:v>42339</c:v>
                </c:pt>
                <c:pt idx="86">
                  <c:v>42370</c:v>
                </c:pt>
                <c:pt idx="87">
                  <c:v>42401</c:v>
                </c:pt>
                <c:pt idx="88">
                  <c:v>42430</c:v>
                </c:pt>
                <c:pt idx="89">
                  <c:v>42461</c:v>
                </c:pt>
                <c:pt idx="90">
                  <c:v>42491</c:v>
                </c:pt>
                <c:pt idx="91">
                  <c:v>42522</c:v>
                </c:pt>
                <c:pt idx="92">
                  <c:v>42552</c:v>
                </c:pt>
                <c:pt idx="93">
                  <c:v>42583</c:v>
                </c:pt>
                <c:pt idx="94">
                  <c:v>42614</c:v>
                </c:pt>
                <c:pt idx="95">
                  <c:v>42644</c:v>
                </c:pt>
                <c:pt idx="96">
                  <c:v>42675</c:v>
                </c:pt>
                <c:pt idx="97">
                  <c:v>42705</c:v>
                </c:pt>
                <c:pt idx="98">
                  <c:v>42736</c:v>
                </c:pt>
                <c:pt idx="99">
                  <c:v>42767</c:v>
                </c:pt>
                <c:pt idx="100">
                  <c:v>42795</c:v>
                </c:pt>
                <c:pt idx="101">
                  <c:v>42826</c:v>
                </c:pt>
                <c:pt idx="102">
                  <c:v>42856</c:v>
                </c:pt>
                <c:pt idx="103">
                  <c:v>42887</c:v>
                </c:pt>
                <c:pt idx="104">
                  <c:v>42917</c:v>
                </c:pt>
                <c:pt idx="105">
                  <c:v>42948</c:v>
                </c:pt>
                <c:pt idx="106">
                  <c:v>42979</c:v>
                </c:pt>
                <c:pt idx="107">
                  <c:v>43009</c:v>
                </c:pt>
                <c:pt idx="108">
                  <c:v>43040</c:v>
                </c:pt>
                <c:pt idx="109">
                  <c:v>43070</c:v>
                </c:pt>
                <c:pt idx="110">
                  <c:v>43101</c:v>
                </c:pt>
                <c:pt idx="111">
                  <c:v>43132</c:v>
                </c:pt>
                <c:pt idx="112">
                  <c:v>43160</c:v>
                </c:pt>
                <c:pt idx="113">
                  <c:v>43191</c:v>
                </c:pt>
                <c:pt idx="114">
                  <c:v>43221</c:v>
                </c:pt>
                <c:pt idx="115">
                  <c:v>43252</c:v>
                </c:pt>
                <c:pt idx="116">
                  <c:v>43282</c:v>
                </c:pt>
                <c:pt idx="117">
                  <c:v>43313</c:v>
                </c:pt>
                <c:pt idx="118">
                  <c:v>43344</c:v>
                </c:pt>
                <c:pt idx="119">
                  <c:v>43374</c:v>
                </c:pt>
                <c:pt idx="120">
                  <c:v>43405</c:v>
                </c:pt>
              </c:numCache>
            </c:numRef>
          </c:cat>
          <c:val>
            <c:numRef>
              <c:f>'Net_generation_for_all_sectors '!$B$5:$EC$5</c:f>
              <c:numCache>
                <c:formatCode>General</c:formatCode>
                <c:ptCount val="121"/>
                <c:pt idx="0">
                  <c:v>93878</c:v>
                </c:pt>
                <c:pt idx="1">
                  <c:v>93875</c:v>
                </c:pt>
                <c:pt idx="2">
                  <c:v>92582</c:v>
                </c:pt>
                <c:pt idx="3">
                  <c:v>92429</c:v>
                </c:pt>
                <c:pt idx="4">
                  <c:v>93119</c:v>
                </c:pt>
                <c:pt idx="5">
                  <c:v>92222</c:v>
                </c:pt>
                <c:pt idx="6">
                  <c:v>93518</c:v>
                </c:pt>
                <c:pt idx="7">
                  <c:v>93092</c:v>
                </c:pt>
                <c:pt idx="8">
                  <c:v>94190</c:v>
                </c:pt>
                <c:pt idx="9">
                  <c:v>94264</c:v>
                </c:pt>
                <c:pt idx="10">
                  <c:v>94284</c:v>
                </c:pt>
                <c:pt idx="11">
                  <c:v>92744</c:v>
                </c:pt>
                <c:pt idx="12">
                  <c:v>92349</c:v>
                </c:pt>
                <c:pt idx="13">
                  <c:v>91771</c:v>
                </c:pt>
                <c:pt idx="14">
                  <c:v>85175</c:v>
                </c:pt>
                <c:pt idx="15">
                  <c:v>78622</c:v>
                </c:pt>
                <c:pt idx="16">
                  <c:v>71889</c:v>
                </c:pt>
                <c:pt idx="17">
                  <c:v>65706</c:v>
                </c:pt>
                <c:pt idx="18">
                  <c:v>57915</c:v>
                </c:pt>
                <c:pt idx="19">
                  <c:v>57601</c:v>
                </c:pt>
                <c:pt idx="20">
                  <c:v>56423</c:v>
                </c:pt>
                <c:pt idx="21">
                  <c:v>45776</c:v>
                </c:pt>
                <c:pt idx="22">
                  <c:v>44760</c:v>
                </c:pt>
                <c:pt idx="23">
                  <c:v>44746</c:v>
                </c:pt>
                <c:pt idx="24">
                  <c:v>44404</c:v>
                </c:pt>
                <c:pt idx="25">
                  <c:v>42904</c:v>
                </c:pt>
                <c:pt idx="26">
                  <c:v>48042</c:v>
                </c:pt>
                <c:pt idx="27">
                  <c:v>52563</c:v>
                </c:pt>
                <c:pt idx="28">
                  <c:v>56520</c:v>
                </c:pt>
                <c:pt idx="29">
                  <c:v>61289</c:v>
                </c:pt>
                <c:pt idx="30">
                  <c:v>65947</c:v>
                </c:pt>
                <c:pt idx="31">
                  <c:v>64900</c:v>
                </c:pt>
                <c:pt idx="32">
                  <c:v>63717</c:v>
                </c:pt>
                <c:pt idx="33">
                  <c:v>73223</c:v>
                </c:pt>
                <c:pt idx="34">
                  <c:v>72189</c:v>
                </c:pt>
                <c:pt idx="35">
                  <c:v>71476</c:v>
                </c:pt>
                <c:pt idx="36">
                  <c:v>70842</c:v>
                </c:pt>
                <c:pt idx="37">
                  <c:v>71090</c:v>
                </c:pt>
                <c:pt idx="38">
                  <c:v>71793</c:v>
                </c:pt>
                <c:pt idx="39">
                  <c:v>73210</c:v>
                </c:pt>
                <c:pt idx="40">
                  <c:v>75354</c:v>
                </c:pt>
                <c:pt idx="41">
                  <c:v>76431</c:v>
                </c:pt>
                <c:pt idx="42">
                  <c:v>78647</c:v>
                </c:pt>
                <c:pt idx="43">
                  <c:v>80936</c:v>
                </c:pt>
                <c:pt idx="44">
                  <c:v>82248</c:v>
                </c:pt>
                <c:pt idx="45">
                  <c:v>83799</c:v>
                </c:pt>
                <c:pt idx="46">
                  <c:v>85097</c:v>
                </c:pt>
                <c:pt idx="47">
                  <c:v>85736</c:v>
                </c:pt>
                <c:pt idx="48">
                  <c:v>85421</c:v>
                </c:pt>
                <c:pt idx="49">
                  <c:v>84719</c:v>
                </c:pt>
                <c:pt idx="50">
                  <c:v>85012</c:v>
                </c:pt>
                <c:pt idx="51">
                  <c:v>84097</c:v>
                </c:pt>
                <c:pt idx="52">
                  <c:v>83174</c:v>
                </c:pt>
                <c:pt idx="53">
                  <c:v>82482</c:v>
                </c:pt>
                <c:pt idx="54">
                  <c:v>80941</c:v>
                </c:pt>
                <c:pt idx="55">
                  <c:v>81059</c:v>
                </c:pt>
                <c:pt idx="56">
                  <c:v>81942</c:v>
                </c:pt>
                <c:pt idx="57">
                  <c:v>81693</c:v>
                </c:pt>
                <c:pt idx="58">
                  <c:v>82156</c:v>
                </c:pt>
                <c:pt idx="59">
                  <c:v>81670</c:v>
                </c:pt>
                <c:pt idx="60">
                  <c:v>82596</c:v>
                </c:pt>
                <c:pt idx="61">
                  <c:v>85260</c:v>
                </c:pt>
                <c:pt idx="62">
                  <c:v>84698</c:v>
                </c:pt>
                <c:pt idx="63">
                  <c:v>84770</c:v>
                </c:pt>
                <c:pt idx="64">
                  <c:v>84046</c:v>
                </c:pt>
                <c:pt idx="65">
                  <c:v>83581</c:v>
                </c:pt>
                <c:pt idx="66">
                  <c:v>84350</c:v>
                </c:pt>
                <c:pt idx="67">
                  <c:v>83751</c:v>
                </c:pt>
                <c:pt idx="68">
                  <c:v>83229</c:v>
                </c:pt>
                <c:pt idx="69">
                  <c:v>82473</c:v>
                </c:pt>
                <c:pt idx="70">
                  <c:v>82747</c:v>
                </c:pt>
                <c:pt idx="71">
                  <c:v>84206</c:v>
                </c:pt>
                <c:pt idx="72">
                  <c:v>84956</c:v>
                </c:pt>
                <c:pt idx="73">
                  <c:v>83136</c:v>
                </c:pt>
                <c:pt idx="74">
                  <c:v>83574</c:v>
                </c:pt>
                <c:pt idx="75">
                  <c:v>83528</c:v>
                </c:pt>
                <c:pt idx="76">
                  <c:v>84508</c:v>
                </c:pt>
                <c:pt idx="77">
                  <c:v>86182</c:v>
                </c:pt>
                <c:pt idx="78">
                  <c:v>86266</c:v>
                </c:pt>
                <c:pt idx="79">
                  <c:v>88569</c:v>
                </c:pt>
                <c:pt idx="80">
                  <c:v>89094</c:v>
                </c:pt>
                <c:pt idx="81">
                  <c:v>91011</c:v>
                </c:pt>
                <c:pt idx="82">
                  <c:v>92199</c:v>
                </c:pt>
                <c:pt idx="83">
                  <c:v>93409</c:v>
                </c:pt>
                <c:pt idx="84">
                  <c:v>94656</c:v>
                </c:pt>
                <c:pt idx="85">
                  <c:v>97008</c:v>
                </c:pt>
                <c:pt idx="86">
                  <c:v>98721</c:v>
                </c:pt>
                <c:pt idx="87">
                  <c:v>100152</c:v>
                </c:pt>
                <c:pt idx="88">
                  <c:v>101581</c:v>
                </c:pt>
                <c:pt idx="89">
                  <c:v>102640</c:v>
                </c:pt>
                <c:pt idx="90">
                  <c:v>104451</c:v>
                </c:pt>
                <c:pt idx="91">
                  <c:v>104837</c:v>
                </c:pt>
                <c:pt idx="92">
                  <c:v>105797</c:v>
                </c:pt>
                <c:pt idx="93">
                  <c:v>105478</c:v>
                </c:pt>
                <c:pt idx="94">
                  <c:v>104427</c:v>
                </c:pt>
                <c:pt idx="95">
                  <c:v>102973</c:v>
                </c:pt>
                <c:pt idx="96">
                  <c:v>101055</c:v>
                </c:pt>
                <c:pt idx="97">
                  <c:v>99018</c:v>
                </c:pt>
                <c:pt idx="98">
                  <c:v>97946</c:v>
                </c:pt>
                <c:pt idx="99">
                  <c:v>95998</c:v>
                </c:pt>
                <c:pt idx="100">
                  <c:v>93563</c:v>
                </c:pt>
                <c:pt idx="101">
                  <c:v>91580</c:v>
                </c:pt>
                <c:pt idx="102">
                  <c:v>90154</c:v>
                </c:pt>
                <c:pt idx="103">
                  <c:v>88631</c:v>
                </c:pt>
                <c:pt idx="104">
                  <c:v>88208</c:v>
                </c:pt>
                <c:pt idx="105">
                  <c:v>87435</c:v>
                </c:pt>
                <c:pt idx="106">
                  <c:v>86860</c:v>
                </c:pt>
                <c:pt idx="107">
                  <c:v>86886</c:v>
                </c:pt>
                <c:pt idx="108">
                  <c:v>86975</c:v>
                </c:pt>
                <c:pt idx="109">
                  <c:v>88024</c:v>
                </c:pt>
                <c:pt idx="110">
                  <c:v>87779</c:v>
                </c:pt>
                <c:pt idx="111">
                  <c:v>89103</c:v>
                </c:pt>
                <c:pt idx="112">
                  <c:v>90637</c:v>
                </c:pt>
                <c:pt idx="113">
                  <c:v>91860</c:v>
                </c:pt>
                <c:pt idx="114">
                  <c:v>93042</c:v>
                </c:pt>
                <c:pt idx="115">
                  <c:v>93993</c:v>
                </c:pt>
                <c:pt idx="116">
                  <c:v>95560</c:v>
                </c:pt>
                <c:pt idx="117">
                  <c:v>97509</c:v>
                </c:pt>
                <c:pt idx="118">
                  <c:v>100396</c:v>
                </c:pt>
                <c:pt idx="119">
                  <c:v>102330</c:v>
                </c:pt>
                <c:pt idx="120">
                  <c:v>104632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93-4796-A2C6-91CADB93B157}"/>
            </c:ext>
          </c:extLst>
        </c:ser>
        <c:ser>
          <c:idx val="1"/>
          <c:order val="1"/>
          <c:tx>
            <c:strRef>
              <c:f>'Net_generation_for_all_sectors '!$A$6</c:f>
              <c:strCache>
                <c:ptCount val="1"/>
                <c:pt idx="0">
                  <c:v>Natural gas : Pacific Contiguous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'Net_generation_for_all_sectors '!$B$4:$EC$4</c:f>
              <c:numCache>
                <c:formatCode>mmm\-yy</c:formatCode>
                <c:ptCount val="121"/>
                <c:pt idx="0">
                  <c:v>39753</c:v>
                </c:pt>
                <c:pt idx="1">
                  <c:v>39783</c:v>
                </c:pt>
                <c:pt idx="2">
                  <c:v>39814</c:v>
                </c:pt>
                <c:pt idx="3">
                  <c:v>39845</c:v>
                </c:pt>
                <c:pt idx="4">
                  <c:v>39873</c:v>
                </c:pt>
                <c:pt idx="5">
                  <c:v>39904</c:v>
                </c:pt>
                <c:pt idx="6">
                  <c:v>39934</c:v>
                </c:pt>
                <c:pt idx="7">
                  <c:v>39965</c:v>
                </c:pt>
                <c:pt idx="8">
                  <c:v>39995</c:v>
                </c:pt>
                <c:pt idx="9">
                  <c:v>40026</c:v>
                </c:pt>
                <c:pt idx="10">
                  <c:v>40057</c:v>
                </c:pt>
                <c:pt idx="11">
                  <c:v>40087</c:v>
                </c:pt>
                <c:pt idx="12">
                  <c:v>40118</c:v>
                </c:pt>
                <c:pt idx="13">
                  <c:v>40148</c:v>
                </c:pt>
                <c:pt idx="14">
                  <c:v>40179</c:v>
                </c:pt>
                <c:pt idx="15">
                  <c:v>40210</c:v>
                </c:pt>
                <c:pt idx="16">
                  <c:v>40238</c:v>
                </c:pt>
                <c:pt idx="17">
                  <c:v>40269</c:v>
                </c:pt>
                <c:pt idx="18">
                  <c:v>40299</c:v>
                </c:pt>
                <c:pt idx="19">
                  <c:v>40330</c:v>
                </c:pt>
                <c:pt idx="20">
                  <c:v>40360</c:v>
                </c:pt>
                <c:pt idx="21">
                  <c:v>40391</c:v>
                </c:pt>
                <c:pt idx="22">
                  <c:v>40422</c:v>
                </c:pt>
                <c:pt idx="23">
                  <c:v>40452</c:v>
                </c:pt>
                <c:pt idx="24">
                  <c:v>40483</c:v>
                </c:pt>
                <c:pt idx="25">
                  <c:v>40513</c:v>
                </c:pt>
                <c:pt idx="26">
                  <c:v>40544</c:v>
                </c:pt>
                <c:pt idx="27">
                  <c:v>40575</c:v>
                </c:pt>
                <c:pt idx="28">
                  <c:v>40603</c:v>
                </c:pt>
                <c:pt idx="29">
                  <c:v>40634</c:v>
                </c:pt>
                <c:pt idx="30">
                  <c:v>40664</c:v>
                </c:pt>
                <c:pt idx="31">
                  <c:v>40695</c:v>
                </c:pt>
                <c:pt idx="32">
                  <c:v>40725</c:v>
                </c:pt>
                <c:pt idx="33">
                  <c:v>40756</c:v>
                </c:pt>
                <c:pt idx="34">
                  <c:v>40787</c:v>
                </c:pt>
                <c:pt idx="35">
                  <c:v>40817</c:v>
                </c:pt>
                <c:pt idx="36">
                  <c:v>40848</c:v>
                </c:pt>
                <c:pt idx="37">
                  <c:v>40878</c:v>
                </c:pt>
                <c:pt idx="38">
                  <c:v>40909</c:v>
                </c:pt>
                <c:pt idx="39">
                  <c:v>40940</c:v>
                </c:pt>
                <c:pt idx="40">
                  <c:v>40969</c:v>
                </c:pt>
                <c:pt idx="41">
                  <c:v>41000</c:v>
                </c:pt>
                <c:pt idx="42">
                  <c:v>41030</c:v>
                </c:pt>
                <c:pt idx="43">
                  <c:v>41061</c:v>
                </c:pt>
                <c:pt idx="44">
                  <c:v>41091</c:v>
                </c:pt>
                <c:pt idx="45">
                  <c:v>41122</c:v>
                </c:pt>
                <c:pt idx="46">
                  <c:v>41153</c:v>
                </c:pt>
                <c:pt idx="47">
                  <c:v>41183</c:v>
                </c:pt>
                <c:pt idx="48">
                  <c:v>41214</c:v>
                </c:pt>
                <c:pt idx="49">
                  <c:v>41244</c:v>
                </c:pt>
                <c:pt idx="50">
                  <c:v>41275</c:v>
                </c:pt>
                <c:pt idx="51">
                  <c:v>41306</c:v>
                </c:pt>
                <c:pt idx="52">
                  <c:v>41334</c:v>
                </c:pt>
                <c:pt idx="53">
                  <c:v>41365</c:v>
                </c:pt>
                <c:pt idx="54">
                  <c:v>41395</c:v>
                </c:pt>
                <c:pt idx="55">
                  <c:v>41426</c:v>
                </c:pt>
                <c:pt idx="56">
                  <c:v>41456</c:v>
                </c:pt>
                <c:pt idx="57">
                  <c:v>41487</c:v>
                </c:pt>
                <c:pt idx="58">
                  <c:v>41518</c:v>
                </c:pt>
                <c:pt idx="59">
                  <c:v>41548</c:v>
                </c:pt>
                <c:pt idx="60">
                  <c:v>41579</c:v>
                </c:pt>
                <c:pt idx="61">
                  <c:v>41609</c:v>
                </c:pt>
                <c:pt idx="62">
                  <c:v>41640</c:v>
                </c:pt>
                <c:pt idx="63">
                  <c:v>41671</c:v>
                </c:pt>
                <c:pt idx="64">
                  <c:v>41699</c:v>
                </c:pt>
                <c:pt idx="65">
                  <c:v>41730</c:v>
                </c:pt>
                <c:pt idx="66">
                  <c:v>41760</c:v>
                </c:pt>
                <c:pt idx="67">
                  <c:v>41791</c:v>
                </c:pt>
                <c:pt idx="68">
                  <c:v>41821</c:v>
                </c:pt>
                <c:pt idx="69">
                  <c:v>41852</c:v>
                </c:pt>
                <c:pt idx="70">
                  <c:v>41883</c:v>
                </c:pt>
                <c:pt idx="71">
                  <c:v>41913</c:v>
                </c:pt>
                <c:pt idx="72">
                  <c:v>41944</c:v>
                </c:pt>
                <c:pt idx="73">
                  <c:v>41974</c:v>
                </c:pt>
                <c:pt idx="74">
                  <c:v>42005</c:v>
                </c:pt>
                <c:pt idx="75">
                  <c:v>42036</c:v>
                </c:pt>
                <c:pt idx="76">
                  <c:v>42064</c:v>
                </c:pt>
                <c:pt idx="77">
                  <c:v>42095</c:v>
                </c:pt>
                <c:pt idx="78">
                  <c:v>42125</c:v>
                </c:pt>
                <c:pt idx="79">
                  <c:v>42156</c:v>
                </c:pt>
                <c:pt idx="80">
                  <c:v>42186</c:v>
                </c:pt>
                <c:pt idx="81">
                  <c:v>42217</c:v>
                </c:pt>
                <c:pt idx="82">
                  <c:v>42248</c:v>
                </c:pt>
                <c:pt idx="83">
                  <c:v>42278</c:v>
                </c:pt>
                <c:pt idx="84">
                  <c:v>42309</c:v>
                </c:pt>
                <c:pt idx="85">
                  <c:v>42339</c:v>
                </c:pt>
                <c:pt idx="86">
                  <c:v>42370</c:v>
                </c:pt>
                <c:pt idx="87">
                  <c:v>42401</c:v>
                </c:pt>
                <c:pt idx="88">
                  <c:v>42430</c:v>
                </c:pt>
                <c:pt idx="89">
                  <c:v>42461</c:v>
                </c:pt>
                <c:pt idx="90">
                  <c:v>42491</c:v>
                </c:pt>
                <c:pt idx="91">
                  <c:v>42522</c:v>
                </c:pt>
                <c:pt idx="92">
                  <c:v>42552</c:v>
                </c:pt>
                <c:pt idx="93">
                  <c:v>42583</c:v>
                </c:pt>
                <c:pt idx="94">
                  <c:v>42614</c:v>
                </c:pt>
                <c:pt idx="95">
                  <c:v>42644</c:v>
                </c:pt>
                <c:pt idx="96">
                  <c:v>42675</c:v>
                </c:pt>
                <c:pt idx="97">
                  <c:v>42705</c:v>
                </c:pt>
                <c:pt idx="98">
                  <c:v>42736</c:v>
                </c:pt>
                <c:pt idx="99">
                  <c:v>42767</c:v>
                </c:pt>
                <c:pt idx="100">
                  <c:v>42795</c:v>
                </c:pt>
                <c:pt idx="101">
                  <c:v>42826</c:v>
                </c:pt>
                <c:pt idx="102">
                  <c:v>42856</c:v>
                </c:pt>
                <c:pt idx="103">
                  <c:v>42887</c:v>
                </c:pt>
                <c:pt idx="104">
                  <c:v>42917</c:v>
                </c:pt>
                <c:pt idx="105">
                  <c:v>42948</c:v>
                </c:pt>
                <c:pt idx="106">
                  <c:v>42979</c:v>
                </c:pt>
                <c:pt idx="107">
                  <c:v>43009</c:v>
                </c:pt>
                <c:pt idx="108">
                  <c:v>43040</c:v>
                </c:pt>
                <c:pt idx="109">
                  <c:v>43070</c:v>
                </c:pt>
                <c:pt idx="110">
                  <c:v>43101</c:v>
                </c:pt>
                <c:pt idx="111">
                  <c:v>43132</c:v>
                </c:pt>
                <c:pt idx="112">
                  <c:v>43160</c:v>
                </c:pt>
                <c:pt idx="113">
                  <c:v>43191</c:v>
                </c:pt>
                <c:pt idx="114">
                  <c:v>43221</c:v>
                </c:pt>
                <c:pt idx="115">
                  <c:v>43252</c:v>
                </c:pt>
                <c:pt idx="116">
                  <c:v>43282</c:v>
                </c:pt>
                <c:pt idx="117">
                  <c:v>43313</c:v>
                </c:pt>
                <c:pt idx="118">
                  <c:v>43344</c:v>
                </c:pt>
                <c:pt idx="119">
                  <c:v>43374</c:v>
                </c:pt>
                <c:pt idx="120">
                  <c:v>43405</c:v>
                </c:pt>
              </c:numCache>
            </c:numRef>
          </c:cat>
          <c:val>
            <c:numRef>
              <c:f>'Net_generation_for_all_sectors '!$B$6:$EC$6</c:f>
              <c:numCache>
                <c:formatCode>General</c:formatCode>
                <c:ptCount val="121"/>
                <c:pt idx="0">
                  <c:v>147694</c:v>
                </c:pt>
                <c:pt idx="1">
                  <c:v>147189</c:v>
                </c:pt>
                <c:pt idx="2">
                  <c:v>144615</c:v>
                </c:pt>
                <c:pt idx="3">
                  <c:v>144277</c:v>
                </c:pt>
                <c:pt idx="4">
                  <c:v>143715</c:v>
                </c:pt>
                <c:pt idx="5">
                  <c:v>139190</c:v>
                </c:pt>
                <c:pt idx="6">
                  <c:v>137993</c:v>
                </c:pt>
                <c:pt idx="7">
                  <c:v>136356</c:v>
                </c:pt>
                <c:pt idx="8">
                  <c:v>139020</c:v>
                </c:pt>
                <c:pt idx="9">
                  <c:v>139044</c:v>
                </c:pt>
                <c:pt idx="10">
                  <c:v>140890</c:v>
                </c:pt>
                <c:pt idx="11">
                  <c:v>140890</c:v>
                </c:pt>
                <c:pt idx="12">
                  <c:v>141072</c:v>
                </c:pt>
                <c:pt idx="13">
                  <c:v>141570</c:v>
                </c:pt>
                <c:pt idx="14">
                  <c:v>142336</c:v>
                </c:pt>
                <c:pt idx="15">
                  <c:v>142261</c:v>
                </c:pt>
                <c:pt idx="16">
                  <c:v>144224</c:v>
                </c:pt>
                <c:pt idx="17">
                  <c:v>147067</c:v>
                </c:pt>
                <c:pt idx="18">
                  <c:v>146337</c:v>
                </c:pt>
                <c:pt idx="19">
                  <c:v>145025</c:v>
                </c:pt>
                <c:pt idx="20">
                  <c:v>141094</c:v>
                </c:pt>
                <c:pt idx="21">
                  <c:v>139172</c:v>
                </c:pt>
                <c:pt idx="22">
                  <c:v>135692</c:v>
                </c:pt>
                <c:pt idx="23">
                  <c:v>136217</c:v>
                </c:pt>
                <c:pt idx="24">
                  <c:v>136193</c:v>
                </c:pt>
                <c:pt idx="25">
                  <c:v>133533</c:v>
                </c:pt>
                <c:pt idx="26">
                  <c:v>130461</c:v>
                </c:pt>
                <c:pt idx="27">
                  <c:v>127325</c:v>
                </c:pt>
                <c:pt idx="28">
                  <c:v>121234</c:v>
                </c:pt>
                <c:pt idx="29">
                  <c:v>116031</c:v>
                </c:pt>
                <c:pt idx="30">
                  <c:v>114091</c:v>
                </c:pt>
                <c:pt idx="31">
                  <c:v>113568</c:v>
                </c:pt>
                <c:pt idx="32">
                  <c:v>110720</c:v>
                </c:pt>
                <c:pt idx="33">
                  <c:v>107668</c:v>
                </c:pt>
                <c:pt idx="34">
                  <c:v>106597</c:v>
                </c:pt>
                <c:pt idx="35">
                  <c:v>102049</c:v>
                </c:pt>
                <c:pt idx="36">
                  <c:v>100368</c:v>
                </c:pt>
                <c:pt idx="37">
                  <c:v>102321</c:v>
                </c:pt>
                <c:pt idx="38">
                  <c:v>105103</c:v>
                </c:pt>
                <c:pt idx="39">
                  <c:v>108673</c:v>
                </c:pt>
                <c:pt idx="40">
                  <c:v>112732</c:v>
                </c:pt>
                <c:pt idx="41">
                  <c:v>116113</c:v>
                </c:pt>
                <c:pt idx="42">
                  <c:v>119895</c:v>
                </c:pt>
                <c:pt idx="43">
                  <c:v>123688</c:v>
                </c:pt>
                <c:pt idx="44">
                  <c:v>126341</c:v>
                </c:pt>
                <c:pt idx="45">
                  <c:v>130493</c:v>
                </c:pt>
                <c:pt idx="46">
                  <c:v>133178</c:v>
                </c:pt>
                <c:pt idx="47">
                  <c:v>137725</c:v>
                </c:pt>
                <c:pt idx="48">
                  <c:v>139154</c:v>
                </c:pt>
                <c:pt idx="49">
                  <c:v>136730</c:v>
                </c:pt>
                <c:pt idx="50">
                  <c:v>136782</c:v>
                </c:pt>
                <c:pt idx="51">
                  <c:v>136027</c:v>
                </c:pt>
                <c:pt idx="52">
                  <c:v>136604</c:v>
                </c:pt>
                <c:pt idx="53">
                  <c:v>136072</c:v>
                </c:pt>
                <c:pt idx="54">
                  <c:v>136007</c:v>
                </c:pt>
                <c:pt idx="55">
                  <c:v>137382</c:v>
                </c:pt>
                <c:pt idx="56">
                  <c:v>140469</c:v>
                </c:pt>
                <c:pt idx="57">
                  <c:v>140347</c:v>
                </c:pt>
                <c:pt idx="58">
                  <c:v>140192</c:v>
                </c:pt>
                <c:pt idx="59">
                  <c:v>139334</c:v>
                </c:pt>
                <c:pt idx="60">
                  <c:v>140610</c:v>
                </c:pt>
                <c:pt idx="61">
                  <c:v>145310</c:v>
                </c:pt>
                <c:pt idx="62">
                  <c:v>147178</c:v>
                </c:pt>
                <c:pt idx="63">
                  <c:v>148786</c:v>
                </c:pt>
                <c:pt idx="64">
                  <c:v>147320</c:v>
                </c:pt>
                <c:pt idx="65">
                  <c:v>147768</c:v>
                </c:pt>
                <c:pt idx="66">
                  <c:v>148241</c:v>
                </c:pt>
                <c:pt idx="67">
                  <c:v>146661</c:v>
                </c:pt>
                <c:pt idx="68">
                  <c:v>146217</c:v>
                </c:pt>
                <c:pt idx="69">
                  <c:v>146081</c:v>
                </c:pt>
                <c:pt idx="70">
                  <c:v>147210</c:v>
                </c:pt>
                <c:pt idx="71">
                  <c:v>149202</c:v>
                </c:pt>
                <c:pt idx="72">
                  <c:v>147582</c:v>
                </c:pt>
                <c:pt idx="73">
                  <c:v>144183</c:v>
                </c:pt>
                <c:pt idx="74">
                  <c:v>141564</c:v>
                </c:pt>
                <c:pt idx="75">
                  <c:v>136707</c:v>
                </c:pt>
                <c:pt idx="76">
                  <c:v>136575</c:v>
                </c:pt>
                <c:pt idx="77">
                  <c:v>137060</c:v>
                </c:pt>
                <c:pt idx="78">
                  <c:v>137359</c:v>
                </c:pt>
                <c:pt idx="79">
                  <c:v>141874</c:v>
                </c:pt>
                <c:pt idx="80">
                  <c:v>143399</c:v>
                </c:pt>
                <c:pt idx="81">
                  <c:v>143929</c:v>
                </c:pt>
                <c:pt idx="82">
                  <c:v>143756</c:v>
                </c:pt>
                <c:pt idx="83">
                  <c:v>143875</c:v>
                </c:pt>
                <c:pt idx="84">
                  <c:v>144686</c:v>
                </c:pt>
                <c:pt idx="85">
                  <c:v>145423</c:v>
                </c:pt>
                <c:pt idx="86">
                  <c:v>146275</c:v>
                </c:pt>
                <c:pt idx="87">
                  <c:v>148081</c:v>
                </c:pt>
                <c:pt idx="88">
                  <c:v>145755</c:v>
                </c:pt>
                <c:pt idx="89">
                  <c:v>142456</c:v>
                </c:pt>
                <c:pt idx="90">
                  <c:v>140039</c:v>
                </c:pt>
                <c:pt idx="91">
                  <c:v>137391</c:v>
                </c:pt>
                <c:pt idx="92">
                  <c:v>135228</c:v>
                </c:pt>
                <c:pt idx="93">
                  <c:v>134696</c:v>
                </c:pt>
                <c:pt idx="94">
                  <c:v>131970</c:v>
                </c:pt>
                <c:pt idx="95">
                  <c:v>127958</c:v>
                </c:pt>
                <c:pt idx="96">
                  <c:v>124931</c:v>
                </c:pt>
                <c:pt idx="97">
                  <c:v>123362</c:v>
                </c:pt>
                <c:pt idx="98">
                  <c:v>122696</c:v>
                </c:pt>
                <c:pt idx="99">
                  <c:v>120588</c:v>
                </c:pt>
                <c:pt idx="100">
                  <c:v>118936</c:v>
                </c:pt>
                <c:pt idx="101">
                  <c:v>117682</c:v>
                </c:pt>
                <c:pt idx="102">
                  <c:v>116589</c:v>
                </c:pt>
                <c:pt idx="103">
                  <c:v>113667</c:v>
                </c:pt>
                <c:pt idx="104">
                  <c:v>113207</c:v>
                </c:pt>
                <c:pt idx="105">
                  <c:v>112996</c:v>
                </c:pt>
                <c:pt idx="106">
                  <c:v>112276</c:v>
                </c:pt>
                <c:pt idx="107">
                  <c:v>112803</c:v>
                </c:pt>
                <c:pt idx="108">
                  <c:v>113881</c:v>
                </c:pt>
                <c:pt idx="109">
                  <c:v>114266</c:v>
                </c:pt>
                <c:pt idx="110">
                  <c:v>112628</c:v>
                </c:pt>
                <c:pt idx="111">
                  <c:v>113106</c:v>
                </c:pt>
                <c:pt idx="112">
                  <c:v>116632</c:v>
                </c:pt>
                <c:pt idx="113">
                  <c:v>118256</c:v>
                </c:pt>
                <c:pt idx="114">
                  <c:v>117963</c:v>
                </c:pt>
                <c:pt idx="115">
                  <c:v>118404</c:v>
                </c:pt>
                <c:pt idx="116">
                  <c:v>121234</c:v>
                </c:pt>
                <c:pt idx="117">
                  <c:v>120907</c:v>
                </c:pt>
                <c:pt idx="118">
                  <c:v>120560</c:v>
                </c:pt>
                <c:pt idx="119">
                  <c:v>120539</c:v>
                </c:pt>
                <c:pt idx="120">
                  <c:v>120916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93-4796-A2C6-91CADB93B1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4878800"/>
        <c:axId val="484879456"/>
      </c:lineChart>
      <c:dateAx>
        <c:axId val="48487880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879456"/>
        <c:crosses val="autoZero"/>
        <c:auto val="1"/>
        <c:lblOffset val="100"/>
        <c:baseTimeUnit val="months"/>
        <c:majorUnit val="6"/>
        <c:majorTimeUnit val="months"/>
      </c:dateAx>
      <c:valAx>
        <c:axId val="484879456"/>
        <c:scaling>
          <c:orientation val="minMax"/>
          <c:min val="4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87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0.30392</cdr:x>
      <cdr:y>0.59459</cdr:y>
    </cdr:from>
    <cdr:to>
      <cdr:x>0.41176</cdr:x>
      <cdr:y>0.67568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2200" y="3352800"/>
          <a:ext cx="838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b="1" dirty="0" smtClean="0"/>
            <a:t>49% below 2008</a:t>
          </a: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0.41176</cdr:x>
      <cdr:y>0.55405</cdr:y>
    </cdr:from>
    <cdr:to>
      <cdr:x>0.51961</cdr:x>
      <cdr:y>0.63514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00400" y="3124200"/>
          <a:ext cx="838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b="1" dirty="0" smtClean="0"/>
            <a:t>70% </a:t>
          </a:r>
          <a:r>
            <a:rPr lang="en-US" b="1" dirty="0"/>
            <a:t>below 2008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0.29907</cdr:x>
      <cdr:y>0.71053</cdr:y>
    </cdr:from>
    <cdr:to>
      <cdr:x>0.40187</cdr:x>
      <cdr:y>0.78947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38400" y="4114800"/>
          <a:ext cx="838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b="1" dirty="0" smtClean="0"/>
            <a:t>90% below 2008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0.42056</cdr:x>
      <cdr:y>0.72368</cdr:y>
    </cdr:from>
    <cdr:to>
      <cdr:x>0.52336</cdr:x>
      <cdr:y>0.80263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29000" y="4191000"/>
          <a:ext cx="838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b="1" dirty="0" smtClean="0"/>
            <a:t>93% </a:t>
          </a:r>
          <a:r>
            <a:rPr lang="en-US" b="1" dirty="0"/>
            <a:t>below 2008</a:t>
          </a:r>
          <a:endParaRPr lang="en-US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0.59792</cdr:x>
      <cdr:y>0.04861</cdr:y>
    </cdr:from>
    <cdr:to>
      <cdr:x>0.89375</cdr:x>
      <cdr:y>0.17708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33675" y="133350"/>
          <a:ext cx="1352550" cy="352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0.27027</cdr:x>
      <cdr:y>0.0125</cdr:y>
    </cdr:from>
    <cdr:to>
      <cdr:x>0.83081</cdr:x>
      <cdr:y>0.15139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6000" y="76200"/>
          <a:ext cx="4741159" cy="846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t"/>
        <a:lstStyle xmlns:a="http://schemas.openxmlformats.org/drawingml/2006/main"/>
        <a:p xmlns:a="http://schemas.openxmlformats.org/drawingml/2006/main">
          <a:pPr algn="ctr" rtl="0"/>
          <a:r>
            <a:rPr lang="en-US" sz="1600" b="1" i="0" baseline="0" dirty="0">
              <a:effectLst/>
            </a:rPr>
            <a:t>2028 NOx Tons from Coal Units </a:t>
          </a:r>
        </a:p>
        <a:p xmlns:a="http://schemas.openxmlformats.org/drawingml/2006/main">
          <a:pPr algn="ctr" rtl="0"/>
          <a:r>
            <a:rPr lang="en-US" sz="1600" b="1" i="0" baseline="0" dirty="0">
              <a:effectLst/>
            </a:rPr>
            <a:t>Based on Highest Actual Generation (2016 to 18)</a:t>
          </a:r>
          <a:endParaRPr lang="en-US" sz="1600" dirty="0">
            <a:effectLst/>
          </a:endParaRPr>
        </a:p>
        <a:p xmlns:a="http://schemas.openxmlformats.org/drawingml/2006/main">
          <a:pPr algn="ctr"/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0.30275</cdr:x>
      <cdr:y>0.02532</cdr:y>
    </cdr:from>
    <cdr:to>
      <cdr:x>0.83817</cdr:x>
      <cdr:y>0.11393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514600" y="152400"/>
          <a:ext cx="4447092" cy="5334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en-US" sz="1600" b="1" i="0" baseline="0" dirty="0">
              <a:effectLst/>
            </a:rPr>
            <a:t>2028 SO2 Tons from Coal Units </a:t>
          </a:r>
        </a:p>
        <a:p xmlns:a="http://schemas.openxmlformats.org/drawingml/2006/main">
          <a:pPr algn="ctr" rtl="0"/>
          <a:r>
            <a:rPr lang="en-US" sz="1600" b="1" i="0" baseline="0" dirty="0">
              <a:effectLst/>
            </a:rPr>
            <a:t>Based on Highest Actual Generation (2016 to 18)</a:t>
          </a:r>
          <a:endParaRPr lang="en-US" sz="1600" dirty="0">
            <a:effectLst/>
          </a:endParaRPr>
        </a:p>
        <a:p xmlns:a="http://schemas.openxmlformats.org/drawingml/2006/main">
          <a:pPr algn="ctr"/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40" cy="469424"/>
          </a:xfrm>
          <a:prstGeom prst="rect">
            <a:avLst/>
          </a:prstGeom>
        </p:spPr>
        <p:txBody>
          <a:bodyPr vert="horz" lIns="99314" tIns="49657" rIns="99314" bIns="4965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4" y="0"/>
            <a:ext cx="3077740" cy="469424"/>
          </a:xfrm>
          <a:prstGeom prst="rect">
            <a:avLst/>
          </a:prstGeom>
        </p:spPr>
        <p:txBody>
          <a:bodyPr vert="horz" lIns="99314" tIns="49657" rIns="99314" bIns="49657" rtlCol="0"/>
          <a:lstStyle>
            <a:lvl1pPr algn="r">
              <a:defRPr sz="1300"/>
            </a:lvl1pPr>
          </a:lstStyle>
          <a:p>
            <a:fld id="{C1B88519-0382-424F-8D28-830C519B27F0}" type="datetimeFigureOut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314" tIns="49657" rIns="99314" bIns="49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9314" tIns="49657" rIns="99314" bIns="4965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40" cy="469424"/>
          </a:xfrm>
          <a:prstGeom prst="rect">
            <a:avLst/>
          </a:prstGeom>
        </p:spPr>
        <p:txBody>
          <a:bodyPr vert="horz" lIns="99314" tIns="49657" rIns="99314" bIns="4965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4" y="8917422"/>
            <a:ext cx="3077740" cy="469424"/>
          </a:xfrm>
          <a:prstGeom prst="rect">
            <a:avLst/>
          </a:prstGeom>
        </p:spPr>
        <p:txBody>
          <a:bodyPr vert="horz" lIns="99314" tIns="49657" rIns="99314" bIns="49657" rtlCol="0" anchor="b"/>
          <a:lstStyle>
            <a:lvl1pPr algn="r">
              <a:defRPr sz="1300"/>
            </a:lvl1pPr>
          </a:lstStyle>
          <a:p>
            <a:fld id="{B401EA1D-A4EB-447D-92DC-1FB56516C9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512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703263"/>
            <a:ext cx="4692650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1EA1D-A4EB-447D-92DC-1FB56516C96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28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71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58A59-1033-424E-B5D3-17BD0C319C36}" type="slidenum">
              <a:rPr lang="en-US">
                <a:solidFill>
                  <a:srgbClr val="828282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28282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6EBD1-DCB9-4AA2-84D9-ED8F0042AB02}" type="datetime3">
              <a:rPr lang="en-US" smtClean="0">
                <a:solidFill>
                  <a:srgbClr val="828282"/>
                </a:solidFill>
              </a:rPr>
              <a:t>23 February 2019</a:t>
            </a:fld>
            <a:endParaRPr lang="en-US" dirty="0">
              <a:solidFill>
                <a:srgbClr val="8282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87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95A2F-232A-4C11-8FDF-CC1919C2E047}" type="slidenum">
              <a:rPr lang="en-US">
                <a:solidFill>
                  <a:srgbClr val="828282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28282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D4A93-0B9E-4CBF-A212-494B6D70282F}" type="datetime3">
              <a:rPr lang="en-US" smtClean="0">
                <a:solidFill>
                  <a:srgbClr val="828282"/>
                </a:solidFill>
              </a:rPr>
              <a:t>23 February 2019</a:t>
            </a:fld>
            <a:endParaRPr lang="en-US" dirty="0">
              <a:solidFill>
                <a:srgbClr val="8282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230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21336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2484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747AF-6CB0-4577-B893-5903712FC707}" type="slidenum">
              <a:rPr lang="en-US">
                <a:solidFill>
                  <a:srgbClr val="828282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28282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1D5A5-2B08-477A-8871-3A7AEC9AA313}" type="datetime3">
              <a:rPr lang="en-US" smtClean="0">
                <a:solidFill>
                  <a:srgbClr val="828282"/>
                </a:solidFill>
              </a:rPr>
              <a:t>23 February 2019</a:t>
            </a:fld>
            <a:endParaRPr lang="en-US" dirty="0">
              <a:solidFill>
                <a:srgbClr val="8282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642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Stock_000016729760XLarge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1417644"/>
            <a:ext cx="9165291" cy="5440363"/>
          </a:xfrm>
          <a:prstGeom prst="rect">
            <a:avLst/>
          </a:prstGeom>
        </p:spPr>
      </p:pic>
      <p:pic>
        <p:nvPicPr>
          <p:cNvPr id="9" name="Picture 8" descr="AEE_logoLGwtagline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9073" y="205076"/>
            <a:ext cx="3304929" cy="1016900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778725" y="3929043"/>
            <a:ext cx="7667422" cy="1143000"/>
          </a:xfrm>
          <a:prstGeom prst="rect">
            <a:avLst/>
          </a:prstGeom>
          <a:noFill/>
          <a:ln>
            <a:noFill/>
          </a:ln>
        </p:spPr>
        <p:txBody>
          <a:bodyPr vert="horz" anchor="b"/>
          <a:lstStyle>
            <a:lvl1pPr>
              <a:defRPr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78725" y="5084093"/>
            <a:ext cx="7667422" cy="730250"/>
          </a:xfrm>
          <a:prstGeom prst="rect">
            <a:avLst/>
          </a:prstGeom>
        </p:spPr>
        <p:txBody>
          <a:bodyPr vert="horz"/>
          <a:lstStyle>
            <a:lvl1pPr>
              <a:defRPr sz="18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2643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801" y="1665450"/>
            <a:ext cx="7775246" cy="4457176"/>
          </a:xfrm>
          <a:prstGeom prst="rect">
            <a:avLst/>
          </a:prstGeom>
        </p:spPr>
        <p:txBody>
          <a:bodyPr/>
          <a:lstStyle>
            <a:lvl1pPr marL="428625" indent="-428625" algn="l">
              <a:buClr>
                <a:srgbClr val="971B2F"/>
              </a:buClr>
              <a:buFont typeface="Lucida Grande"/>
              <a:buChar char="►"/>
              <a:defRPr sz="2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342900" algn="l">
              <a:buClr>
                <a:srgbClr val="0F2548"/>
              </a:buClr>
              <a:buFont typeface="Lucida Grande"/>
              <a:buChar char="►"/>
              <a:defRPr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2975" indent="-257175">
              <a:buClr>
                <a:schemeClr val="tx1">
                  <a:lumMod val="65000"/>
                  <a:lumOff val="35000"/>
                </a:schemeClr>
              </a:buClr>
              <a:buFont typeface="Lucida Grande"/>
              <a:buChar char="●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285875" indent="-257175">
              <a:buClr>
                <a:schemeClr val="tx1">
                  <a:lumMod val="65000"/>
                  <a:lumOff val="35000"/>
                </a:schemeClr>
              </a:buClr>
              <a:buFont typeface="Lucida Grande"/>
              <a:buChar char="●"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628775" indent="-257175">
              <a:buClr>
                <a:schemeClr val="tx1">
                  <a:lumMod val="65000"/>
                  <a:lumOff val="35000"/>
                </a:schemeClr>
              </a:buClr>
              <a:buFont typeface="Lucida Grande"/>
              <a:buChar char="●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9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 defTabSz="34290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72447" y="635639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 defTabSz="342900"/>
            <a:fld id="{2066355A-084C-D24E-9AD2-7E4FC41EA627}" type="slidenum">
              <a:rPr lang="en-US" smtClean="0"/>
              <a:pPr defTabSz="34290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30824" y="1437799"/>
            <a:ext cx="77752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730801" y="274638"/>
            <a:ext cx="7775246" cy="1143000"/>
          </a:xfrm>
          <a:prstGeom prst="rect">
            <a:avLst/>
          </a:prstGeom>
        </p:spPr>
        <p:txBody>
          <a:bodyPr vert="horz" anchor="b"/>
          <a:lstStyle>
            <a:lvl1pPr algn="l">
              <a:defRPr b="1" cap="all">
                <a:solidFill>
                  <a:srgbClr val="0F2548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212298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title and Content - Ital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9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 defTabSz="34290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72447" y="635639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 defTabSz="342900"/>
            <a:fld id="{2066355A-084C-D24E-9AD2-7E4FC41EA627}" type="slidenum">
              <a:rPr lang="en-US" smtClean="0"/>
              <a:pPr defTabSz="34290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30801" y="2072826"/>
            <a:ext cx="7775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>
          <a:xfrm>
            <a:off x="730802" y="274638"/>
            <a:ext cx="7775247" cy="1143000"/>
          </a:xfrm>
          <a:prstGeom prst="rect">
            <a:avLst/>
          </a:prstGeom>
        </p:spPr>
        <p:txBody>
          <a:bodyPr vert="horz" anchor="b"/>
          <a:lstStyle>
            <a:lvl1pPr algn="l">
              <a:defRPr b="1" cap="all">
                <a:solidFill>
                  <a:srgbClr val="0F2548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730273" y="1417638"/>
            <a:ext cx="7775575" cy="679450"/>
          </a:xfrm>
          <a:prstGeom prst="rect">
            <a:avLst/>
          </a:prstGeom>
        </p:spPr>
        <p:txBody>
          <a:bodyPr vert="horz"/>
          <a:lstStyle>
            <a:lvl1pPr algn="l">
              <a:defRPr sz="1500" b="0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SUBTITLE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30273" y="2097088"/>
            <a:ext cx="7775575" cy="4075112"/>
          </a:xfrm>
          <a:prstGeom prst="rect">
            <a:avLst/>
          </a:prstGeom>
        </p:spPr>
        <p:txBody>
          <a:bodyPr vert="horz"/>
          <a:lstStyle>
            <a:lvl1pPr algn="l">
              <a:defRPr sz="1500" b="1" i="0" cap="all">
                <a:solidFill>
                  <a:srgbClr val="971B2F"/>
                </a:solidFill>
              </a:defRPr>
            </a:lvl1pPr>
            <a:lvl2pPr marL="685800" indent="-342900">
              <a:buFont typeface="Arial"/>
              <a:buChar char="•"/>
              <a:defRPr b="0" i="0">
                <a:solidFill>
                  <a:srgbClr val="595959"/>
                </a:solidFill>
              </a:defRPr>
            </a:lvl2pPr>
            <a:lvl3pPr marL="942975" indent="-257175">
              <a:buFont typeface="Arial"/>
              <a:buChar char="•"/>
              <a:defRPr b="0" i="0">
                <a:solidFill>
                  <a:srgbClr val="595959"/>
                </a:solidFill>
              </a:defRPr>
            </a:lvl3pPr>
            <a:lvl4pPr marL="1285875" indent="-257175">
              <a:buFont typeface="Arial"/>
              <a:buChar char="•"/>
              <a:defRPr b="0" i="0">
                <a:solidFill>
                  <a:srgbClr val="595959"/>
                </a:solidFill>
              </a:defRPr>
            </a:lvl4pPr>
            <a:lvl5pPr marL="1628775" indent="-257175">
              <a:buFont typeface="Arial"/>
              <a:buChar char="•"/>
              <a:defRPr b="0" i="0">
                <a:solidFill>
                  <a:srgbClr val="59595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02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title and Ital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9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 defTabSz="34290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72447" y="635639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 defTabSz="342900"/>
            <a:fld id="{2066355A-084C-D24E-9AD2-7E4FC41EA627}" type="slidenum">
              <a:rPr lang="en-US" smtClean="0"/>
              <a:pPr defTabSz="342900"/>
              <a:t>‹#›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0802" y="461962"/>
            <a:ext cx="7775247" cy="935038"/>
          </a:xfrm>
          <a:prstGeom prst="rect">
            <a:avLst/>
          </a:prstGeom>
        </p:spPr>
        <p:txBody>
          <a:bodyPr anchor="b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300" b="1" cap="all" dirty="0">
                <a:solidFill>
                  <a:srgbClr val="0F2548"/>
                </a:solidFill>
              </a:rPr>
              <a:t>CLICK TO EDIT MASTER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30801" y="2044119"/>
            <a:ext cx="7775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730802" y="1397000"/>
            <a:ext cx="7775247" cy="671082"/>
          </a:xfrm>
          <a:prstGeom prst="rect">
            <a:avLst/>
          </a:prstGeom>
        </p:spPr>
        <p:txBody>
          <a:bodyPr vert="horz"/>
          <a:lstStyle>
            <a:lvl1pPr algn="l">
              <a:defRPr sz="1500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30273" y="2068514"/>
            <a:ext cx="7775575" cy="4078287"/>
          </a:xfrm>
          <a:prstGeom prst="rect">
            <a:avLst/>
          </a:prstGeom>
        </p:spPr>
        <p:txBody>
          <a:bodyPr vert="horz"/>
          <a:lstStyle>
            <a:lvl1pPr algn="l">
              <a:defRPr sz="1500" b="1" i="0" cap="all">
                <a:solidFill>
                  <a:srgbClr val="971B2F"/>
                </a:solidFill>
              </a:defRPr>
            </a:lvl1pPr>
            <a:lvl2pPr marL="685800" indent="-342900">
              <a:buFont typeface="Arial"/>
              <a:buChar char="•"/>
              <a:defRPr b="0" i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2975" indent="-257175">
              <a:buFont typeface="Arial"/>
              <a:buChar char="•"/>
              <a:defRPr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285875" indent="-257175">
              <a:buFont typeface="Arial"/>
              <a:buChar char="•"/>
              <a:defRPr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628775" indent="-257175">
              <a:buFont typeface="Arial"/>
              <a:buChar char="•"/>
              <a:defRPr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206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46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>
                <a:solidFill>
                  <a:srgbClr val="0F254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9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 defTabSz="34290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61113" y="635639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 defTabSz="342900"/>
            <a:fld id="{91AF2B4D-6B12-4EDF-87BB-2B55CECB6611}" type="slidenum">
              <a:rPr lang="en-US" smtClean="0"/>
              <a:pPr defTabSz="3429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630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0823" y="274638"/>
            <a:ext cx="7776295" cy="1143000"/>
          </a:xfrm>
          <a:prstGeom prst="rect">
            <a:avLst/>
          </a:prstGeom>
        </p:spPr>
        <p:txBody>
          <a:bodyPr anchor="ctr"/>
          <a:lstStyle>
            <a:lvl1pPr algn="l">
              <a:defRPr b="1" cap="all">
                <a:solidFill>
                  <a:srgbClr val="0F2548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9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 defTabSz="34290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73495" y="635639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 defTabSz="342900"/>
            <a:fld id="{2066355A-084C-D24E-9AD2-7E4FC41EA627}" type="slidenum">
              <a:rPr lang="en-US" smtClean="0"/>
              <a:pPr defTabSz="34290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730801" y="1437799"/>
            <a:ext cx="77762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30251" y="1600200"/>
            <a:ext cx="3917950" cy="4541838"/>
          </a:xfrm>
          <a:prstGeom prst="rect">
            <a:avLst/>
          </a:prstGeom>
        </p:spPr>
        <p:txBody>
          <a:bodyPr vert="horz"/>
          <a:lstStyle>
            <a:lvl1pPr algn="l">
              <a:defRPr sz="1500" cap="all">
                <a:solidFill>
                  <a:srgbClr val="971B2F"/>
                </a:solidFill>
              </a:defRPr>
            </a:lvl1pPr>
            <a:lvl2pPr marL="600075" indent="-257175">
              <a:buFont typeface="Arial"/>
              <a:buChar char="•"/>
              <a:defRPr sz="15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2975" indent="-257175">
              <a:buFont typeface="Arial"/>
              <a:buChar char="•"/>
              <a:defRPr sz="15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243013" indent="-214313">
              <a:buFont typeface="Arial"/>
              <a:buChar char="•"/>
              <a:defRPr sz="135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585913" indent="-214313">
              <a:buFont typeface="Arial"/>
              <a:buChar char="•"/>
              <a:defRPr sz="135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648202" y="1600200"/>
            <a:ext cx="3857847" cy="4541838"/>
          </a:xfrm>
          <a:prstGeom prst="rect">
            <a:avLst/>
          </a:prstGeom>
        </p:spPr>
        <p:txBody>
          <a:bodyPr vert="horz"/>
          <a:lstStyle>
            <a:lvl1pPr algn="l">
              <a:defRPr sz="1500" cap="all">
                <a:solidFill>
                  <a:srgbClr val="971B2F"/>
                </a:solidFill>
              </a:defRPr>
            </a:lvl1pPr>
            <a:lvl2pPr marL="600075" indent="-257175">
              <a:buFont typeface="Arial"/>
              <a:buChar char="•"/>
              <a:defRPr sz="15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2975" indent="-257175">
              <a:buFont typeface="Arial"/>
              <a:buChar char="•"/>
              <a:defRPr sz="15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243013" indent="-214313">
              <a:buFont typeface="Arial"/>
              <a:buChar char="•"/>
              <a:defRPr sz="135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585913" indent="-214313">
              <a:buFont typeface="Arial"/>
              <a:buChar char="•"/>
              <a:defRPr sz="135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9815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0804" y="274638"/>
            <a:ext cx="7775246" cy="1143000"/>
          </a:xfrm>
          <a:prstGeom prst="rect">
            <a:avLst/>
          </a:prstGeom>
        </p:spPr>
        <p:txBody>
          <a:bodyPr anchor="ctr"/>
          <a:lstStyle>
            <a:lvl1pPr algn="l">
              <a:defRPr b="1" cap="all">
                <a:solidFill>
                  <a:srgbClr val="0F2548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30815" y="1535113"/>
            <a:ext cx="3858893" cy="639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b="1" cap="all">
                <a:solidFill>
                  <a:srgbClr val="971B2F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535113"/>
            <a:ext cx="3861022" cy="639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b="1" cap="all">
                <a:solidFill>
                  <a:srgbClr val="971B2F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9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 defTabSz="34290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372448" y="635639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 defTabSz="342900"/>
            <a:fld id="{2066355A-084C-D24E-9AD2-7E4FC41EA627}" type="slidenum">
              <a:rPr lang="en-US" smtClean="0"/>
              <a:pPr defTabSz="34290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30801" y="1437799"/>
            <a:ext cx="77752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30251" y="2190749"/>
            <a:ext cx="3859444" cy="3967163"/>
          </a:xfrm>
          <a:prstGeom prst="rect">
            <a:avLst/>
          </a:prstGeom>
        </p:spPr>
        <p:txBody>
          <a:bodyPr vert="horz"/>
          <a:lstStyle>
            <a:lvl1pPr marL="257175" indent="-257175" algn="l">
              <a:buFont typeface="Arial"/>
              <a:buChar char="•"/>
              <a:defRPr sz="1500" cap="all">
                <a:solidFill>
                  <a:srgbClr val="595959"/>
                </a:solidFill>
              </a:defRPr>
            </a:lvl1pPr>
            <a:lvl2pPr marL="600075" indent="-257175">
              <a:buFont typeface="Arial"/>
              <a:buChar char="•"/>
              <a:defRPr sz="15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2975" indent="-257175">
              <a:buFont typeface="Arial"/>
              <a:buChar char="•"/>
              <a:defRPr sz="15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243013" indent="-214313">
              <a:buFont typeface="Arial"/>
              <a:buChar char="•"/>
              <a:defRPr sz="15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585913" indent="-214313">
              <a:buFont typeface="Arial"/>
              <a:buChar char="•"/>
              <a:defRPr sz="15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646604" y="2190749"/>
            <a:ext cx="3859444" cy="3967163"/>
          </a:xfrm>
          <a:prstGeom prst="rect">
            <a:avLst/>
          </a:prstGeom>
        </p:spPr>
        <p:txBody>
          <a:bodyPr vert="horz"/>
          <a:lstStyle>
            <a:lvl1pPr marL="257175" indent="-257175" algn="l">
              <a:buFont typeface="Arial"/>
              <a:buChar char="•"/>
              <a:defRPr sz="1500" cap="all">
                <a:solidFill>
                  <a:srgbClr val="595959"/>
                </a:solidFill>
              </a:defRPr>
            </a:lvl1pPr>
            <a:lvl2pPr marL="600075" indent="-257175">
              <a:buFont typeface="Arial"/>
              <a:buChar char="•"/>
              <a:defRPr sz="15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2975" indent="-257175">
              <a:buFont typeface="Arial"/>
              <a:buChar char="•"/>
              <a:defRPr sz="15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243013" indent="-214313">
              <a:buFont typeface="Arial"/>
              <a:buChar char="•"/>
              <a:defRPr sz="15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585913" indent="-214313">
              <a:buFont typeface="Arial"/>
              <a:buChar char="•"/>
              <a:defRPr sz="15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565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0801" y="274638"/>
            <a:ext cx="7775246" cy="1143000"/>
          </a:xfrm>
          <a:prstGeom prst="rect">
            <a:avLst/>
          </a:prstGeom>
        </p:spPr>
        <p:txBody>
          <a:bodyPr anchor="ctr"/>
          <a:lstStyle>
            <a:lvl1pPr algn="l">
              <a:defRPr b="1" cap="all">
                <a:solidFill>
                  <a:srgbClr val="0F2548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96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3429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372447" y="6356396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342900"/>
            <a:fld id="{2066355A-084C-D24E-9AD2-7E4FC41EA627}" type="slidenum">
              <a:rPr lang="en-US" smtClean="0">
                <a:solidFill>
                  <a:prstClr val="black"/>
                </a:solidFill>
              </a:rPr>
              <a:pPr defTabSz="3429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730273" y="1436513"/>
            <a:ext cx="77757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30273" y="1725613"/>
            <a:ext cx="7775575" cy="4421187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037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F818F-49ED-4271-A728-C878FDD5B450}" type="slidenum">
              <a:rPr lang="en-US">
                <a:solidFill>
                  <a:srgbClr val="828282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28282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82F7B-40DE-4BE2-8AB1-8E893DD8EC31}" type="datetime3">
              <a:rPr lang="en-US" smtClean="0">
                <a:solidFill>
                  <a:srgbClr val="828282"/>
                </a:solidFill>
              </a:rPr>
              <a:t>23 February 2019</a:t>
            </a:fld>
            <a:endParaRPr lang="en-US" dirty="0">
              <a:solidFill>
                <a:srgbClr val="8282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2897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9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 defTabSz="3429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373494" y="635639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 defTabSz="342900"/>
            <a:fld id="{2066355A-084C-D24E-9AD2-7E4FC41EA627}" type="slidenum">
              <a:rPr lang="en-US" smtClean="0"/>
              <a:pPr defTabSz="34290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766765" y="1341949"/>
            <a:ext cx="7740650" cy="480485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252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94741"/>
            <a:ext cx="5486400" cy="32059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9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 defTabSz="34290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9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 defTabSz="342900"/>
            <a:fld id="{2066355A-084C-D24E-9AD2-7E4FC41EA627}" type="slidenum">
              <a:rPr lang="en-US" smtClean="0"/>
              <a:pPr defTabSz="3429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7553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dg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9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 defTabSz="34290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72447" y="635639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 defTabSz="342900"/>
            <a:fld id="{2066355A-084C-D24E-9AD2-7E4FC41EA627}" type="slidenum">
              <a:rPr lang="en-US" smtClean="0"/>
              <a:pPr defTabSz="34290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30801" y="1461762"/>
            <a:ext cx="77752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327423" y="1665288"/>
            <a:ext cx="5178425" cy="4457700"/>
          </a:xfrm>
          <a:prstGeom prst="rect">
            <a:avLst/>
          </a:prstGeom>
        </p:spPr>
        <p:txBody>
          <a:bodyPr vert="horz"/>
          <a:lstStyle>
            <a:lvl1pPr algn="r"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algn="r">
              <a:defRPr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802" y="294799"/>
            <a:ext cx="7775247" cy="1143000"/>
          </a:xfrm>
          <a:prstGeom prst="rect">
            <a:avLst/>
          </a:prstGeom>
        </p:spPr>
        <p:txBody>
          <a:bodyPr vert="horz" anchor="b"/>
          <a:lstStyle>
            <a:lvl1pPr algn="l">
              <a:defRPr b="1" i="0" cap="all">
                <a:solidFill>
                  <a:srgbClr val="0F254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730274" y="1665288"/>
            <a:ext cx="4502149" cy="4457700"/>
          </a:xfrm>
          <a:prstGeom prst="rect">
            <a:avLst/>
          </a:prstGeom>
        </p:spPr>
        <p:txBody>
          <a:bodyPr vert="horz"/>
          <a:lstStyle>
            <a:lvl1pPr algn="l">
              <a:defRPr sz="1800" cap="all">
                <a:solidFill>
                  <a:srgbClr val="971B2F"/>
                </a:solidFill>
              </a:defRPr>
            </a:lvl1pPr>
            <a:lvl2pPr>
              <a:defRPr cap="all">
                <a:solidFill>
                  <a:srgbClr val="971B2F"/>
                </a:solidFill>
              </a:defRPr>
            </a:lvl2pPr>
            <a:lvl3pPr>
              <a:defRPr cap="all">
                <a:solidFill>
                  <a:srgbClr val="971B2F"/>
                </a:solidFill>
              </a:defRPr>
            </a:lvl3pPr>
            <a:lvl4pPr>
              <a:defRPr cap="all">
                <a:solidFill>
                  <a:srgbClr val="971B2F"/>
                </a:solidFill>
              </a:defRPr>
            </a:lvl4pPr>
            <a:lvl5pPr>
              <a:defRPr cap="all">
                <a:solidFill>
                  <a:srgbClr val="971B2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21331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46"/>
            <a:ext cx="7543800" cy="2593975"/>
          </a:xfrm>
        </p:spPr>
        <p:txBody>
          <a:bodyPr anchor="b"/>
          <a:lstStyle>
            <a:lvl1pPr>
              <a:defRPr sz="495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7434-0881-45D6-95A5-144AB3965A6D}" type="datetime3">
              <a:rPr lang="en-US" smtClean="0"/>
              <a:t>23 February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CC5D-AC4F-487E-ADDD-4ED61C819DCE}" type="datetime3">
              <a:rPr lang="en-US" smtClean="0"/>
              <a:t>23 February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0"/>
            <a:ext cx="7659687" cy="1168400"/>
          </a:xfrm>
        </p:spPr>
        <p:txBody>
          <a:bodyPr anchor="t"/>
          <a:lstStyle>
            <a:lvl1pPr algn="l">
              <a:defRPr sz="27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3"/>
            <a:ext cx="6135687" cy="1633538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5A90-921C-4824-939F-9CC4C8FF4D01}" type="datetime3">
              <a:rPr lang="en-US" smtClean="0"/>
              <a:t>23 February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A218-8C58-418D-A268-BF249EAA5FF2}" type="datetime3">
              <a:rPr lang="en-US" smtClean="0"/>
              <a:t>23 February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C431-880D-4317-9B0B-017E39FF5239}" type="datetime3">
              <a:rPr lang="en-US" smtClean="0"/>
              <a:t>23 February 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F615-8DFF-4613-8FCE-4DD0560E451D}" type="datetime3">
              <a:rPr lang="en-US" smtClean="0"/>
              <a:t>23 February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8F68-8CA0-4B5A-BA99-9F7F09368197}" type="datetime3">
              <a:rPr lang="en-US" smtClean="0"/>
              <a:t>23 February 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46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8CE58-6265-4CE5-9C4F-FF2D7C0FD89A}" type="slidenum">
              <a:rPr lang="en-US">
                <a:solidFill>
                  <a:srgbClr val="828282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28282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1DB5D-4CC9-47F2-A6C8-AE57A2C9BF4A}" type="datetime3">
              <a:rPr lang="en-US" smtClean="0">
                <a:solidFill>
                  <a:srgbClr val="828282"/>
                </a:solidFill>
              </a:rPr>
              <a:t>23 February 2019</a:t>
            </a:fld>
            <a:endParaRPr lang="en-US" dirty="0">
              <a:solidFill>
                <a:srgbClr val="8282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7219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165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2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B791-540E-4691-8703-96AFB82B4097}" type="datetime3">
              <a:rPr lang="en-US" smtClean="0"/>
              <a:t>23 February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165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3E37-8C86-4BE1-B219-47418724E55E}" type="datetime3">
              <a:rPr lang="en-US" smtClean="0"/>
              <a:t>23 February 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BDC7-E2B7-4FD8-B5C8-1B2988E9B7BA}" type="datetime3">
              <a:rPr lang="en-US" smtClean="0"/>
              <a:t>23 February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84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84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0F20-3000-43E9-8439-38D6414A70BB}" type="datetime3">
              <a:rPr lang="en-US" smtClean="0"/>
              <a:t>23 February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648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648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94B9B-86DC-4E39-B98D-D38AE7D72FE7}" type="slidenum">
              <a:rPr lang="en-US">
                <a:solidFill>
                  <a:srgbClr val="828282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28282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BBBE5-39D0-46E1-9657-0AD683381EED}" type="datetime3">
              <a:rPr lang="en-US" smtClean="0">
                <a:solidFill>
                  <a:srgbClr val="828282"/>
                </a:solidFill>
              </a:rPr>
              <a:t>23 February 2019</a:t>
            </a:fld>
            <a:endParaRPr lang="en-US" dirty="0">
              <a:solidFill>
                <a:srgbClr val="8282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126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8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F2FFB-5CA3-4B5D-AF8B-060FA99B01E7}" type="slidenum">
              <a:rPr lang="en-US">
                <a:solidFill>
                  <a:srgbClr val="828282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28282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96CFC-2632-4DB4-8177-AF7C79FF29E7}" type="datetime3">
              <a:rPr lang="en-US" smtClean="0">
                <a:solidFill>
                  <a:srgbClr val="828282"/>
                </a:solidFill>
              </a:rPr>
              <a:t>23 February 2019</a:t>
            </a:fld>
            <a:endParaRPr lang="en-US" dirty="0">
              <a:solidFill>
                <a:srgbClr val="8282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08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38B43-E672-4130-B11D-5E73DFAA302C}" type="slidenum">
              <a:rPr lang="en-US">
                <a:solidFill>
                  <a:srgbClr val="828282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28282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D86A3-E4FE-4407-9A67-95D4DF5A9A9B}" type="datetime3">
              <a:rPr lang="en-US" smtClean="0">
                <a:solidFill>
                  <a:srgbClr val="828282"/>
                </a:solidFill>
              </a:rPr>
              <a:t>23 February 2019</a:t>
            </a:fld>
            <a:endParaRPr lang="en-US" dirty="0">
              <a:solidFill>
                <a:srgbClr val="8282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35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A6A1C-C826-48CE-BE30-6D4205FB90A7}" type="slidenum">
              <a:rPr lang="en-US">
                <a:solidFill>
                  <a:srgbClr val="828282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28282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D9E83-C5DC-4C18-A80C-D3C1F4E1BFD4}" type="datetime3">
              <a:rPr lang="en-US" smtClean="0">
                <a:solidFill>
                  <a:srgbClr val="828282"/>
                </a:solidFill>
              </a:rPr>
              <a:t>23 February 2019</a:t>
            </a:fld>
            <a:endParaRPr lang="en-US" dirty="0">
              <a:solidFill>
                <a:srgbClr val="8282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68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96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BDD20-B18B-4246-A2EC-133805F0285F}" type="slidenum">
              <a:rPr lang="en-US">
                <a:solidFill>
                  <a:srgbClr val="828282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28282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C3E5C-06B1-42D8-8C14-4B48C9452CAC}" type="datetime3">
              <a:rPr lang="en-US" smtClean="0">
                <a:solidFill>
                  <a:srgbClr val="828282"/>
                </a:solidFill>
              </a:rPr>
              <a:t>23 February 2019</a:t>
            </a:fld>
            <a:endParaRPr lang="en-US" dirty="0">
              <a:solidFill>
                <a:srgbClr val="8282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1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032DC-76FA-4904-B6F7-973D4CBB3D0F}" type="slidenum">
              <a:rPr lang="en-US">
                <a:solidFill>
                  <a:srgbClr val="828282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28282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0FE6F-3C7A-4080-976A-35F03E3AA8F9}" type="datetime3">
              <a:rPr lang="en-US" smtClean="0">
                <a:solidFill>
                  <a:srgbClr val="828282"/>
                </a:solidFill>
              </a:rPr>
              <a:t>23 February 2019</a:t>
            </a:fld>
            <a:endParaRPr lang="en-US" dirty="0">
              <a:solidFill>
                <a:srgbClr val="8282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23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tags" Target="../tags/tag5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8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4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Relationship Id="rId22" Type="http://schemas.openxmlformats.org/officeDocument/2006/relationships/tags" Target="../tags/tag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90000"/>
              </a:schemeClr>
            </a:gs>
            <a:gs pos="100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90" name="Object 10" hidden="1"/>
          <p:cNvGraphicFramePr>
            <a:graphicFrameLocks noChangeAspect="1"/>
          </p:cNvGraphicFramePr>
          <p:nvPr>
            <p:custDataLst>
              <p:tags r:id="rId14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4" name="think-cell Slide" r:id="rId23" imgW="360" imgH="360" progId="">
                  <p:embed/>
                </p:oleObj>
              </mc:Choice>
              <mc:Fallback>
                <p:oleObj name="think-cell Slide" r:id="rId23" imgW="360" imgH="360" progId="">
                  <p:embed/>
                  <p:pic>
                    <p:nvPicPr>
                      <p:cNvPr id="0" name="Picture 3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6092" name="Picture 2" descr="large-logo-trans"/>
          <p:cNvPicPr>
            <a:picLocks noChangeAspect="1" noChangeArrowheads="1"/>
          </p:cNvPicPr>
          <p:nvPr userDrawn="1">
            <p:custDataLst>
              <p:tags r:id="rId15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6324600" y="4419646"/>
            <a:ext cx="2209800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93" name="Rectangle 5"/>
          <p:cNvSpPr>
            <a:spLocks noGrp="1" noChangeArrowheads="1"/>
          </p:cNvSpPr>
          <p:nvPr>
            <p:ph type="title"/>
            <p:custDataLst>
              <p:tags r:id="rId16"/>
            </p:custDataLst>
          </p:nvPr>
        </p:nvSpPr>
        <p:spPr bwMode="auto">
          <a:xfrm>
            <a:off x="304800" y="228600"/>
            <a:ext cx="853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6094" name="Rectangle 6"/>
          <p:cNvSpPr>
            <a:spLocks noGrp="1" noChangeArrowheads="1"/>
          </p:cNvSpPr>
          <p:nvPr>
            <p:ph type="body" idx="1"/>
            <p:custDataLst>
              <p:tags r:id="rId17"/>
            </p:custDataLst>
          </p:nvPr>
        </p:nvSpPr>
        <p:spPr bwMode="auto">
          <a:xfrm>
            <a:off x="304800" y="1295400"/>
            <a:ext cx="8534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6742113" y="638175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chemeClr val="bg2"/>
                </a:solidFill>
                <a:latin typeface="Dagny Offc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F59277-03C2-4582-95F0-DE7F5D03B585}" type="slidenum">
              <a:rPr lang="en-US">
                <a:solidFill>
                  <a:srgbClr val="82828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828282"/>
              </a:solidFill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 userDrawn="1">
            <p:custDataLst>
              <p:tags r:id="rId19"/>
            </p:custDataLst>
          </p:nvPr>
        </p:nvSpPr>
        <p:spPr bwMode="auto">
          <a:xfrm>
            <a:off x="3162300" y="6452136"/>
            <a:ext cx="2819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828282"/>
                </a:solidFill>
                <a:latin typeface="Dagny Offc" pitchFamily="34" charset="0"/>
              </a:rPr>
              <a:t>OPOWER CONFIDENTIAL:  DO NOT DISTRIBUTE</a:t>
            </a: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dt" sz="half" idx="2"/>
            <p:custDataLst>
              <p:tags r:id="rId20"/>
            </p:custDataLst>
          </p:nvPr>
        </p:nvSpPr>
        <p:spPr bwMode="auto">
          <a:xfrm>
            <a:off x="1676400" y="6429375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600">
                <a:solidFill>
                  <a:schemeClr val="bg2"/>
                </a:solidFill>
                <a:latin typeface="Dagny Offc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CB1C79-0192-4746-9AB3-A7E54FA3A00E}" type="datetime3">
              <a:rPr lang="en-US" smtClean="0">
                <a:solidFill>
                  <a:srgbClr val="828282"/>
                </a:solidFill>
              </a:rPr>
              <a:t>23 February 2019</a:t>
            </a:fld>
            <a:endParaRPr lang="en-US" dirty="0">
              <a:solidFill>
                <a:srgbClr val="828282"/>
              </a:solidFill>
            </a:endParaRPr>
          </a:p>
        </p:txBody>
      </p:sp>
      <p:sp>
        <p:nvSpPr>
          <p:cNvPr id="10" name="Line 9"/>
          <p:cNvSpPr>
            <a:spLocks noChangeShapeType="1"/>
          </p:cNvSpPr>
          <p:nvPr userDrawn="1">
            <p:custDataLst>
              <p:tags r:id="rId21"/>
            </p:custDataLst>
          </p:nvPr>
        </p:nvSpPr>
        <p:spPr bwMode="auto">
          <a:xfrm>
            <a:off x="381000" y="6324600"/>
            <a:ext cx="8382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46099" name="Picture 1" descr="S:\000 OPEN JOBS\10583 - Efrat - Opower Template\opower-logo.png"/>
          <p:cNvPicPr>
            <a:picLocks noChangeAspect="1" noChangeArrowheads="1"/>
          </p:cNvPicPr>
          <p:nvPr userDrawn="1">
            <p:custDataLst>
              <p:tags r:id="rId22"/>
            </p:custDataLst>
          </p:nvPr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381000" y="6461171"/>
            <a:ext cx="990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361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Dagny Offc" pitchFamily="34" charset="0"/>
          <a:ea typeface="Dagny Offc" pitchFamily="34" charset="0"/>
          <a:cs typeface="Dagny Offc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Dagny Offc" pitchFamily="34" charset="0"/>
          <a:ea typeface="Dagny Offc" pitchFamily="34" charset="0"/>
          <a:cs typeface="Dagny Off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Dagny Offc" pitchFamily="34" charset="0"/>
          <a:ea typeface="Dagny Offc" pitchFamily="34" charset="0"/>
          <a:cs typeface="Dagny Off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Dagny Offc" pitchFamily="34" charset="0"/>
          <a:ea typeface="Dagny Offc" pitchFamily="34" charset="0"/>
          <a:cs typeface="Dagny Off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Dagny Offc" pitchFamily="34" charset="0"/>
          <a:ea typeface="Dagny Offc" pitchFamily="34" charset="0"/>
          <a:cs typeface="Dagny Offc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Tahoma" pitchFamily="34" charset="0"/>
          <a:cs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Tahoma" pitchFamily="34" charset="0"/>
          <a:cs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Tahoma" pitchFamily="34" charset="0"/>
          <a:cs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Tahoma" pitchFamily="34" charset="0"/>
          <a:cs typeface="Arial" charset="0"/>
        </a:defRPr>
      </a:lvl9pPr>
    </p:titleStyle>
    <p:bodyStyle>
      <a:lvl1pPr marL="172641" indent="-172641" algn="l" rtl="0" eaLnBrk="0" fontAlgn="base" hangingPunct="0">
        <a:spcBef>
          <a:spcPct val="50000"/>
        </a:spcBef>
        <a:spcAft>
          <a:spcPct val="0"/>
        </a:spcAft>
        <a:buClr>
          <a:schemeClr val="accent1"/>
        </a:buClr>
        <a:buFont typeface="Tahoma" pitchFamily="34" charset="0"/>
        <a:buChar char="»"/>
        <a:defRPr sz="1500">
          <a:solidFill>
            <a:schemeClr val="tx1"/>
          </a:solidFill>
          <a:latin typeface="Dagny Offc" pitchFamily="34" charset="0"/>
          <a:ea typeface="Dagny Offc" pitchFamily="34" charset="0"/>
          <a:cs typeface="Dagny Offc" pitchFamily="34" charset="0"/>
        </a:defRPr>
      </a:lvl1pPr>
      <a:lvl2pPr marL="428625" indent="-17026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Dagny Offc" pitchFamily="34" charset="0"/>
          <a:ea typeface="Dagny Offc" pitchFamily="34" charset="0"/>
          <a:cs typeface="Dagny Offc" pitchFamily="34" charset="0"/>
        </a:defRPr>
      </a:lvl2pPr>
      <a:lvl3pPr marL="817960" indent="-13216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DagnyPro"/>
        <a:buChar char="–"/>
        <a:defRPr sz="1050">
          <a:solidFill>
            <a:schemeClr val="tx1"/>
          </a:solidFill>
          <a:latin typeface="Dagny Offc" pitchFamily="34" charset="0"/>
          <a:ea typeface="Dagny Offc" pitchFamily="34" charset="0"/>
          <a:cs typeface="Dagny Offc" pitchFamily="34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DagnyPro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DagnyPro"/>
          <a:cs typeface="+mn-cs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DagnyPro"/>
          <a:cs typeface="+mn-cs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DagnyPro"/>
          <a:cs typeface="+mn-cs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DagnyPro"/>
          <a:cs typeface="+mn-cs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DagnyPro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90000"/>
              </a:schemeClr>
            </a:gs>
            <a:gs pos="100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EE_logoMEDIUM.eps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17" y="6365296"/>
            <a:ext cx="1544791" cy="441369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730801" y="6271709"/>
            <a:ext cx="77752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77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342900" rtl="0" eaLnBrk="1" latinLnBrk="0" hangingPunct="1">
        <a:spcBef>
          <a:spcPct val="20000"/>
        </a:spcBef>
        <a:buFont typeface="Arial"/>
        <a:buNone/>
        <a:defRPr sz="3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342900" indent="0" algn="l" defTabSz="342900" rtl="0" eaLnBrk="1" latinLnBrk="0" hangingPunct="1">
        <a:spcBef>
          <a:spcPct val="20000"/>
        </a:spcBef>
        <a:buFont typeface="Arial"/>
        <a:buNone/>
        <a:defRPr sz="21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685800" indent="0" algn="l" defTabSz="342900" rtl="0" eaLnBrk="1" latinLnBrk="0" hangingPunct="1">
        <a:spcBef>
          <a:spcPct val="20000"/>
        </a:spcBef>
        <a:buFont typeface="Arial"/>
        <a:buNone/>
        <a:defRPr sz="18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028700" indent="0" algn="l" defTabSz="342900" rtl="0" eaLnBrk="1" latinLnBrk="0" hangingPunct="1">
        <a:spcBef>
          <a:spcPct val="20000"/>
        </a:spcBef>
        <a:buFont typeface="Arial"/>
        <a:buNone/>
        <a:defRPr sz="15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1371600" indent="0" algn="l" defTabSz="342900" rtl="0" eaLnBrk="1" latinLnBrk="0" hangingPunct="1">
        <a:spcBef>
          <a:spcPct val="20000"/>
        </a:spcBef>
        <a:buFont typeface="Arial"/>
        <a:buNone/>
        <a:defRPr sz="15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</a:schemeClr>
            </a:gs>
            <a:gs pos="100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350">
                <a:solidFill>
                  <a:srgbClr val="FFFFFF"/>
                </a:solidFill>
              </a:defRPr>
            </a:lvl1pPr>
          </a:lstStyle>
          <a:p>
            <a:fld id="{8BC0371D-97A9-4204-920B-2F2374930E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3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7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A49F4D00-B084-441B-BE52-95ADD8479BF1}" type="datetime3">
              <a:rPr lang="en-US" smtClean="0"/>
              <a:t>23 February 2019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3450" kern="1200" cap="none" spc="-75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57175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71450" algn="l" defTabSz="6858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indent="-171450" algn="l" defTabSz="6858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71450" algn="l" defTabSz="6858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indent="-171450" algn="l" defTabSz="6858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defTabSz="6858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defTabSz="6858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37160" algn="l" defTabSz="6858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103" y="1515549"/>
            <a:ext cx="3090593" cy="1941443"/>
          </a:xfr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4" y="3713679"/>
            <a:ext cx="3829050" cy="48733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43049" y="4457700"/>
            <a:ext cx="56007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smtClean="0"/>
              <a:t>Patrick Cummins</a:t>
            </a:r>
          </a:p>
          <a:p>
            <a:pPr algn="ctr"/>
            <a:r>
              <a:rPr lang="en-US" sz="1350" dirty="0" smtClean="0"/>
              <a:t/>
            </a:r>
            <a:br>
              <a:rPr lang="en-US" sz="1350" dirty="0" smtClean="0"/>
            </a:br>
            <a:r>
              <a:rPr lang="en-US" sz="1350" dirty="0" smtClean="0"/>
              <a:t>February 25, 2019</a:t>
            </a:r>
            <a:endParaRPr lang="en-US" sz="135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605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661977"/>
              </p:ext>
            </p:extLst>
          </p:nvPr>
        </p:nvGraphicFramePr>
        <p:xfrm>
          <a:off x="381000" y="533400"/>
          <a:ext cx="83058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6000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8911" y="2514600"/>
            <a:ext cx="7794489" cy="2286000"/>
          </a:xfrm>
        </p:spPr>
        <p:txBody>
          <a:bodyPr/>
          <a:lstStyle/>
          <a:p>
            <a:pPr algn="ctr"/>
            <a:r>
              <a:rPr lang="en-US" dirty="0" smtClean="0"/>
              <a:t>Use 2018 Actual Emissions for Gas </a:t>
            </a:r>
            <a:r>
              <a:rPr lang="en-US" dirty="0" smtClean="0"/>
              <a:t>Generation?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(Note: 2018 NOX emissions from gas generation = </a:t>
            </a:r>
            <a:br>
              <a:rPr lang="en-US" sz="1800" dirty="0" smtClean="0"/>
            </a:br>
            <a:r>
              <a:rPr lang="en-US" sz="1800" dirty="0" smtClean="0"/>
              <a:t>highest recent emissions from gas.)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94725" y="5648325"/>
            <a:ext cx="549275" cy="396875"/>
          </a:xfrm>
        </p:spPr>
        <p:txBody>
          <a:bodyPr/>
          <a:lstStyle/>
          <a:p>
            <a:fld id="{8BC0371D-97A9-4204-920B-2F2374930E2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536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9959"/>
              </p:ext>
            </p:extLst>
          </p:nvPr>
        </p:nvGraphicFramePr>
        <p:xfrm>
          <a:off x="381000" y="914400"/>
          <a:ext cx="7924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951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4258126"/>
              </p:ext>
            </p:extLst>
          </p:nvPr>
        </p:nvGraphicFramePr>
        <p:xfrm>
          <a:off x="457200" y="381000"/>
          <a:ext cx="84582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7584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8334596"/>
              </p:ext>
            </p:extLst>
          </p:nvPr>
        </p:nvGraphicFramePr>
        <p:xfrm>
          <a:off x="228600" y="762000"/>
          <a:ext cx="8729662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3171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838200"/>
          </a:xfrm>
        </p:spPr>
        <p:txBody>
          <a:bodyPr/>
          <a:lstStyle/>
          <a:p>
            <a:r>
              <a:rPr lang="en-US" dirty="0" smtClean="0"/>
              <a:t>Loose Ends and Next Steps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7924800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Need California data</a:t>
            </a:r>
          </a:p>
          <a:p>
            <a:r>
              <a:rPr lang="en-US" sz="2400" dirty="0" smtClean="0"/>
              <a:t>Incorporate data for units not in CAMD database</a:t>
            </a:r>
          </a:p>
          <a:p>
            <a:r>
              <a:rPr lang="en-US" sz="2400" dirty="0" smtClean="0"/>
              <a:t>Identify any known new gas units (IPP, MDU, other)</a:t>
            </a:r>
          </a:p>
          <a:p>
            <a:r>
              <a:rPr lang="en-US" sz="2400" dirty="0" smtClean="0"/>
              <a:t>Verify 2018 data</a:t>
            </a:r>
          </a:p>
          <a:p>
            <a:r>
              <a:rPr lang="en-US" sz="2400" dirty="0" smtClean="0"/>
              <a:t>Data clean up and corrections</a:t>
            </a:r>
          </a:p>
          <a:p>
            <a:pPr lvl="1"/>
            <a:r>
              <a:rPr lang="en-US" sz="2250" dirty="0" smtClean="0"/>
              <a:t>Add </a:t>
            </a:r>
            <a:r>
              <a:rPr lang="en-US" sz="2250" dirty="0" err="1" smtClean="0"/>
              <a:t>Spiritwood</a:t>
            </a:r>
            <a:endParaRPr lang="en-US" sz="2250" dirty="0" smtClean="0"/>
          </a:p>
          <a:p>
            <a:pPr lvl="1"/>
            <a:r>
              <a:rPr lang="en-US" sz="2250" dirty="0" err="1" smtClean="0"/>
              <a:t>Naughton</a:t>
            </a:r>
            <a:r>
              <a:rPr lang="en-US" sz="2250" dirty="0" smtClean="0"/>
              <a:t> 3 gas emissions?</a:t>
            </a:r>
          </a:p>
          <a:p>
            <a:pPr lvl="1"/>
            <a:r>
              <a:rPr lang="en-US" sz="2250" dirty="0" smtClean="0"/>
              <a:t>Centralia – only 9 months in CAMD for 2018</a:t>
            </a:r>
            <a:endParaRPr lang="en-US" sz="2250" dirty="0"/>
          </a:p>
          <a:p>
            <a:r>
              <a:rPr lang="en-US" sz="2400" dirty="0" smtClean="0"/>
              <a:t>Examine approaches for considering additional EGU controls for next phase of this regional haze planning process</a:t>
            </a:r>
          </a:p>
          <a:p>
            <a:pPr lvl="1"/>
            <a:r>
              <a:rPr lang="en-US" sz="2250" dirty="0" smtClean="0"/>
              <a:t>Review and discuss at March 12 workshop in Denver</a:t>
            </a:r>
            <a:endParaRPr lang="en-US" sz="22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31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Compile a </a:t>
            </a:r>
            <a:r>
              <a:rPr lang="en-US" sz="2400" dirty="0"/>
              <a:t>comprehensive database of information on the fleet of fossil-fired EGUs in 13-Western states (circa 2014-2017) that contains information on the plants operating characteristics and </a:t>
            </a:r>
            <a:r>
              <a:rPr lang="en-US" sz="2400" dirty="0" smtClean="0"/>
              <a:t>emissions</a:t>
            </a:r>
            <a:endParaRPr lang="en-US" sz="2400" dirty="0" smtClean="0"/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Develop a projection of 2028 EGU emissions that incorporates expected </a:t>
            </a:r>
            <a:r>
              <a:rPr lang="en-US" sz="2400" dirty="0"/>
              <a:t>plant closures, </a:t>
            </a:r>
            <a:r>
              <a:rPr lang="en-US" sz="2400" dirty="0" smtClean="0"/>
              <a:t>fuel switching, </a:t>
            </a:r>
            <a:r>
              <a:rPr lang="en-US" sz="2400" dirty="0" smtClean="0"/>
              <a:t>and </a:t>
            </a:r>
            <a:r>
              <a:rPr lang="en-US" sz="2400" dirty="0" smtClean="0"/>
              <a:t>emission </a:t>
            </a:r>
            <a:r>
              <a:rPr lang="en-US" sz="2400" dirty="0" smtClean="0"/>
              <a:t>controls under </a:t>
            </a:r>
            <a:r>
              <a:rPr lang="en-US" sz="2400" dirty="0"/>
              <a:t>a “rules on the books” </a:t>
            </a:r>
            <a:r>
              <a:rPr lang="en-US" sz="2400" dirty="0" smtClean="0"/>
              <a:t>scenario. 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07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from Data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2014-17 CAMD data is accurate</a:t>
            </a:r>
          </a:p>
          <a:p>
            <a:pPr lvl="1"/>
            <a:r>
              <a:rPr lang="en-US" sz="1800" dirty="0" smtClean="0"/>
              <a:t>Respondents identified a number of EGUs that are not in the CAMD data base due to size, age, or other reasons.  In many cases, data for these units was </a:t>
            </a:r>
            <a:r>
              <a:rPr lang="en-US" sz="1800" dirty="0" smtClean="0"/>
              <a:t>provided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r>
              <a:rPr lang="en-US" sz="1800" dirty="0" smtClean="0"/>
              <a:t>Years with outages, overhauls, or which are not representative for other reasons were identified by </a:t>
            </a:r>
            <a:r>
              <a:rPr lang="en-US" sz="1800" dirty="0" smtClean="0"/>
              <a:t>respondents</a:t>
            </a:r>
            <a:endParaRPr lang="en-US" sz="1800" dirty="0" smtClean="0"/>
          </a:p>
          <a:p>
            <a:endParaRPr lang="en-US" sz="1800" dirty="0"/>
          </a:p>
          <a:p>
            <a:pPr lvl="1"/>
            <a:r>
              <a:rPr lang="en-US" sz="1800" dirty="0" smtClean="0"/>
              <a:t>All the information provided in response to these two questions will be included in the final project </a:t>
            </a:r>
            <a:r>
              <a:rPr lang="en-US" sz="1800" dirty="0" smtClean="0"/>
              <a:t>report</a:t>
            </a:r>
            <a:endParaRPr lang="en-US" sz="1800" dirty="0" smtClean="0"/>
          </a:p>
          <a:p>
            <a:pPr lvl="2"/>
            <a:endParaRPr lang="en-US" sz="1800" dirty="0" smtClean="0"/>
          </a:p>
          <a:p>
            <a:r>
              <a:rPr lang="en-US" sz="1800" dirty="0"/>
              <a:t>Current controls (2017-19) not fully reflected in 2017 data were identified and incorporated into the analysis, along with units that have switched from coal to natural </a:t>
            </a:r>
            <a:r>
              <a:rPr lang="en-US" sz="1800" dirty="0" smtClean="0"/>
              <a:t>gas</a:t>
            </a:r>
            <a:endParaRPr lang="en-US" dirty="0" smtClean="0"/>
          </a:p>
          <a:p>
            <a:pPr lvl="2"/>
            <a:endParaRPr lang="en-US" sz="1800" dirty="0"/>
          </a:p>
          <a:p>
            <a:pPr marL="308610" lvl="1" indent="0">
              <a:buNone/>
            </a:pPr>
            <a:endParaRPr lang="en-US" sz="195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266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pPr algn="ctr"/>
            <a:r>
              <a:rPr lang="en-US" sz="2800" dirty="0" smtClean="0"/>
              <a:t>Methodology for 2028 EGU Emissions Scenarios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5105400"/>
          </a:xfrm>
        </p:spPr>
        <p:txBody>
          <a:bodyPr>
            <a:normAutofit/>
          </a:bodyPr>
          <a:lstStyle/>
          <a:p>
            <a:pPr marL="85725" indent="0">
              <a:buNone/>
            </a:pPr>
            <a:r>
              <a:rPr lang="en-US" sz="2400" dirty="0" smtClean="0"/>
              <a:t>#1)	Zero out coal units that will retire by 2028</a:t>
            </a:r>
          </a:p>
          <a:p>
            <a:pPr marL="85725" indent="0">
              <a:buNone/>
            </a:pPr>
            <a:r>
              <a:rPr lang="en-US" sz="2400" dirty="0" smtClean="0"/>
              <a:t>#2)	</a:t>
            </a:r>
            <a:r>
              <a:rPr lang="en-US" sz="2400" dirty="0" smtClean="0"/>
              <a:t>Incorporate 2018 </a:t>
            </a:r>
            <a:r>
              <a:rPr lang="en-US" sz="2400" dirty="0" smtClean="0"/>
              <a:t>data for remaining coal units</a:t>
            </a:r>
          </a:p>
          <a:p>
            <a:pPr marL="85725" indent="0">
              <a:buNone/>
            </a:pPr>
            <a:r>
              <a:rPr lang="en-US" sz="2400" dirty="0" smtClean="0"/>
              <a:t>#3)	Calculate 2016-18 average heat rate for each unit</a:t>
            </a:r>
          </a:p>
          <a:p>
            <a:pPr marL="85725" indent="0">
              <a:buNone/>
            </a:pPr>
            <a:r>
              <a:rPr lang="en-US" sz="2400" dirty="0" smtClean="0"/>
              <a:t>#4)</a:t>
            </a:r>
            <a:r>
              <a:rPr lang="en-US" sz="2400" dirty="0"/>
              <a:t>	</a:t>
            </a:r>
            <a:r>
              <a:rPr lang="en-US" sz="2400" dirty="0" smtClean="0"/>
              <a:t>Two capacity factor scenarios</a:t>
            </a:r>
            <a:endParaRPr lang="en-US" sz="2400" dirty="0"/>
          </a:p>
          <a:p>
            <a:pPr lvl="2"/>
            <a:r>
              <a:rPr lang="en-US" sz="2100" dirty="0" smtClean="0"/>
              <a:t>85% nameplate capacity factor</a:t>
            </a:r>
          </a:p>
          <a:p>
            <a:pPr lvl="2"/>
            <a:r>
              <a:rPr lang="en-US" sz="2100" dirty="0" smtClean="0"/>
              <a:t>Highest actual </a:t>
            </a:r>
            <a:r>
              <a:rPr lang="en-US" sz="2100" dirty="0" err="1" smtClean="0"/>
              <a:t>MWHrs</a:t>
            </a:r>
            <a:r>
              <a:rPr lang="en-US" sz="2100" dirty="0" smtClean="0"/>
              <a:t> in the last three years (2016-18)</a:t>
            </a:r>
          </a:p>
          <a:p>
            <a:pPr marL="85725" indent="0">
              <a:buNone/>
            </a:pPr>
            <a:r>
              <a:rPr lang="en-US" sz="2400" dirty="0" smtClean="0"/>
              <a:t>#5)</a:t>
            </a:r>
            <a:r>
              <a:rPr lang="en-US" sz="2400" dirty="0"/>
              <a:t>	Select emission rate for each unit</a:t>
            </a:r>
          </a:p>
          <a:p>
            <a:pPr lvl="2"/>
            <a:r>
              <a:rPr lang="en-US" sz="2100" dirty="0"/>
              <a:t>2016-18 average used if no new controls over this period</a:t>
            </a:r>
          </a:p>
          <a:p>
            <a:pPr lvl="2"/>
            <a:r>
              <a:rPr lang="en-US" sz="2100" dirty="0" smtClean="0"/>
              <a:t>2018 (or expected/permitted) rate if </a:t>
            </a:r>
            <a:r>
              <a:rPr lang="en-US" sz="2100" dirty="0"/>
              <a:t>new emission controls </a:t>
            </a:r>
          </a:p>
          <a:p>
            <a:pPr marL="85725" indent="0">
              <a:buNone/>
            </a:pPr>
            <a:endParaRPr lang="en-US" sz="900" dirty="0" smtClean="0"/>
          </a:p>
          <a:p>
            <a:pPr marL="85725" indent="0" algn="ctr">
              <a:buNone/>
            </a:pPr>
            <a:r>
              <a:rPr lang="en-US" sz="2000" b="1" i="1" dirty="0" smtClean="0"/>
              <a:t>Then: 2028 Tons Per Year = </a:t>
            </a:r>
            <a:r>
              <a:rPr lang="en-US" sz="2000" b="1" i="1" dirty="0" err="1"/>
              <a:t>MWhrs</a:t>
            </a:r>
            <a:r>
              <a:rPr lang="en-US" sz="2000" b="1" i="1" dirty="0"/>
              <a:t> x Heat Rate x Emission Rate</a:t>
            </a:r>
            <a:endParaRPr lang="en-US" sz="2000" b="1" i="1" dirty="0" smtClean="0"/>
          </a:p>
          <a:p>
            <a:pPr marL="85725" indent="0">
              <a:buNone/>
            </a:pPr>
            <a:endParaRPr lang="en-US" sz="900" dirty="0"/>
          </a:p>
          <a:p>
            <a:pPr marL="85725" indent="0">
              <a:buNone/>
            </a:pPr>
            <a:r>
              <a:rPr lang="en-US" sz="2400" dirty="0" smtClean="0"/>
              <a:t>#6)</a:t>
            </a:r>
            <a:r>
              <a:rPr lang="en-US" sz="2400" dirty="0"/>
              <a:t>	</a:t>
            </a:r>
            <a:r>
              <a:rPr lang="en-US" sz="2400" dirty="0" smtClean="0"/>
              <a:t>Add emissions from gas plants at 2018 actuals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50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2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Review </a:t>
            </a:r>
            <a:r>
              <a:rPr lang="en-US" dirty="0" smtClean="0"/>
              <a:t>Planned Retirement and 2028 Scenario Files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11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0572878"/>
              </p:ext>
            </p:extLst>
          </p:nvPr>
        </p:nvGraphicFramePr>
        <p:xfrm>
          <a:off x="457200" y="381000"/>
          <a:ext cx="8305799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8964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443621"/>
              </p:ext>
            </p:extLst>
          </p:nvPr>
        </p:nvGraphicFramePr>
        <p:xfrm>
          <a:off x="685800" y="609600"/>
          <a:ext cx="77724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3341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4780668"/>
              </p:ext>
            </p:extLst>
          </p:nvPr>
        </p:nvGraphicFramePr>
        <p:xfrm>
          <a:off x="457200" y="609600"/>
          <a:ext cx="81534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5804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371D-97A9-4204-920B-2F2374930E27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6525460"/>
              </p:ext>
            </p:extLst>
          </p:nvPr>
        </p:nvGraphicFramePr>
        <p:xfrm>
          <a:off x="381000" y="381000"/>
          <a:ext cx="84582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46198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1u8TDhB0mgqxDKUI72V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KVg77cZ.U6MNQhc2aHKd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1u8TDhB0mgqxDKUI72V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KVg77cZ.U6MNQhc2aHKd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1u8TDhB0mgqxDKUI72V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KVg77cZ.U6MNQhc2aHKd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1u8TDhB0mgqxDKUI72V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KVg77cZ.U6MNQhc2aHKd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1u8TDhB0mgqxDKUI72V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KVg77cZ.U6MNQhc2aHKd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jXlVkwpQEaWslbs0_fdh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1u8TDhB0mgqxDKUI72V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KVg77cZ.U6MNQhc2aHKd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1u8TDhB0mgqxDKUI72V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KVg77cZ.U6MNQhc2aHKd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1u8TDhB0mgqxDKUI72V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KVg77cZ.U6MNQhc2aHKd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1u8TDhB0mgqxDKUI72V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KVg77cZ.U6MNQhc2aHKd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1u8TDhB0mgqxDKUI72V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KVg77cZ.U6MNQhc2aHKd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hBMVhh6wU6q.acmdRdw_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1u8TDhB0mgqxDKUI72V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KVg77cZ.U6MNQhc2aHKd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nInAR0txEeASWvDtGJTu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1u8TDhB0mgqxDKUI72V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Y3ldNEJh0eZ.mgSFAgqV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KVg77cZ.U6MNQhc2aHKd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df7uLzWakCRp.OQalwBF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dqeGfbyMUmmNZ1GLUse.Q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13_Default Design">
  <a:themeElements>
    <a:clrScheme name="13_Default Design 13">
      <a:dk1>
        <a:srgbClr val="3C3C3C"/>
      </a:dk1>
      <a:lt1>
        <a:srgbClr val="FFFFFF"/>
      </a:lt1>
      <a:dk2>
        <a:srgbClr val="BEBEBE"/>
      </a:dk2>
      <a:lt2>
        <a:srgbClr val="828282"/>
      </a:lt2>
      <a:accent1>
        <a:srgbClr val="0087CD"/>
      </a:accent1>
      <a:accent2>
        <a:srgbClr val="19325A"/>
      </a:accent2>
      <a:accent3>
        <a:srgbClr val="FFFFFF"/>
      </a:accent3>
      <a:accent4>
        <a:srgbClr val="323232"/>
      </a:accent4>
      <a:accent5>
        <a:srgbClr val="AAC3E3"/>
      </a:accent5>
      <a:accent6>
        <a:srgbClr val="162C51"/>
      </a:accent6>
      <a:hlink>
        <a:srgbClr val="69C8FA"/>
      </a:hlink>
      <a:folHlink>
        <a:srgbClr val="FF971E"/>
      </a:folHlink>
    </a:clrScheme>
    <a:fontScheme name="13_Default 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Default Design 13">
        <a:dk1>
          <a:srgbClr val="3C3C3C"/>
        </a:dk1>
        <a:lt1>
          <a:srgbClr val="FFFFFF"/>
        </a:lt1>
        <a:dk2>
          <a:srgbClr val="BEBEBE"/>
        </a:dk2>
        <a:lt2>
          <a:srgbClr val="828282"/>
        </a:lt2>
        <a:accent1>
          <a:srgbClr val="0087CD"/>
        </a:accent1>
        <a:accent2>
          <a:srgbClr val="19325A"/>
        </a:accent2>
        <a:accent3>
          <a:srgbClr val="FFFFFF"/>
        </a:accent3>
        <a:accent4>
          <a:srgbClr val="323232"/>
        </a:accent4>
        <a:accent5>
          <a:srgbClr val="AAC3E3"/>
        </a:accent5>
        <a:accent6>
          <a:srgbClr val="162C51"/>
        </a:accent6>
        <a:hlink>
          <a:srgbClr val="69C8FA"/>
        </a:hlink>
        <a:folHlink>
          <a:srgbClr val="FF97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EE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7548</TotalTime>
  <Words>419</Words>
  <Application>Microsoft Office PowerPoint</Application>
  <PresentationFormat>On-screen Show (4:3)</PresentationFormat>
  <Paragraphs>83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Cambria</vt:lpstr>
      <vt:lpstr>Dagny Offc</vt:lpstr>
      <vt:lpstr>DagnyPro</vt:lpstr>
      <vt:lpstr>Lucida Grande</vt:lpstr>
      <vt:lpstr>Tahoma</vt:lpstr>
      <vt:lpstr>13_Default Design</vt:lpstr>
      <vt:lpstr>AEE Template</vt:lpstr>
      <vt:lpstr>Adjacency</vt:lpstr>
      <vt:lpstr>think-cell Slide</vt:lpstr>
      <vt:lpstr>PowerPoint Presentation</vt:lpstr>
      <vt:lpstr>Project Tasks</vt:lpstr>
      <vt:lpstr>Highlights from Data Review</vt:lpstr>
      <vt:lpstr>Methodology for 2028 EGU Emissions Scenarios</vt:lpstr>
      <vt:lpstr>Review Planned Retirement and 2028 Scenario Files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2018 Actual Emissions for Gas Generation?  (Note: 2018 NOX emissions from gas generation =  highest recent emissions from gas.)</vt:lpstr>
      <vt:lpstr>PowerPoint Presentation</vt:lpstr>
      <vt:lpstr>PowerPoint Presentation</vt:lpstr>
      <vt:lpstr>PowerPoint Presentation</vt:lpstr>
      <vt:lpstr>Loose Ends and Next Steps</vt:lpstr>
    </vt:vector>
  </TitlesOfParts>
  <Company>CSU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Cummins,Patrick</dc:creator>
  <cp:lastModifiedBy>Cummins,Patrick</cp:lastModifiedBy>
  <cp:revision>740</cp:revision>
  <cp:lastPrinted>2018-11-01T15:54:32Z</cp:lastPrinted>
  <dcterms:created xsi:type="dcterms:W3CDTF">2013-02-26T17:12:24Z</dcterms:created>
  <dcterms:modified xsi:type="dcterms:W3CDTF">2019-02-23T15:55:21Z</dcterms:modified>
</cp:coreProperties>
</file>